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1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2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13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14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15.xml" ContentType="application/vnd.openxmlformats-officedocument.theme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16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17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18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19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20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theme/theme21.xml" ContentType="application/vnd.openxmlformats-officedocument.theme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theme/theme22.xml" ContentType="application/vnd.openxmlformats-officedocument.theme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23.xml" ContentType="application/vnd.openxmlformats-officedocument.theme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24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25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theme/theme26.xml" ContentType="application/vnd.openxmlformats-officedocument.theme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theme/theme27.xml" ContentType="application/vnd.openxmlformats-officedocument.theme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2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theme/theme29.xml" ContentType="application/vnd.openxmlformats-officedocument.theme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  <p:sldMasterId id="2147483858" r:id="rId11"/>
    <p:sldMasterId id="2147483878" r:id="rId12"/>
    <p:sldMasterId id="2147483899" r:id="rId13"/>
    <p:sldMasterId id="2147483919" r:id="rId14"/>
    <p:sldMasterId id="2147483939" r:id="rId15"/>
    <p:sldMasterId id="2147483957" r:id="rId16"/>
    <p:sldMasterId id="2147483977" r:id="rId17"/>
    <p:sldMasterId id="2147483998" r:id="rId18"/>
    <p:sldMasterId id="2147484018" r:id="rId19"/>
    <p:sldMasterId id="2147484038" r:id="rId20"/>
    <p:sldMasterId id="2147484056" r:id="rId21"/>
    <p:sldMasterId id="2147484076" r:id="rId22"/>
    <p:sldMasterId id="2147484097" r:id="rId23"/>
    <p:sldMasterId id="2147484117" r:id="rId24"/>
    <p:sldMasterId id="2147484137" r:id="rId25"/>
    <p:sldMasterId id="2147484155" r:id="rId26"/>
    <p:sldMasterId id="2147484175" r:id="rId27"/>
    <p:sldMasterId id="2147484196" r:id="rId28"/>
    <p:sldMasterId id="2147484216" r:id="rId29"/>
    <p:sldMasterId id="2147484236" r:id="rId30"/>
  </p:sldMasterIdLst>
  <p:sldIdLst>
    <p:sldId id="256" r:id="rId31"/>
    <p:sldId id="267" r:id="rId32"/>
    <p:sldId id="289" r:id="rId33"/>
    <p:sldId id="268" r:id="rId34"/>
    <p:sldId id="266" r:id="rId35"/>
    <p:sldId id="269" r:id="rId36"/>
    <p:sldId id="270" r:id="rId37"/>
    <p:sldId id="271" r:id="rId38"/>
    <p:sldId id="272" r:id="rId39"/>
    <p:sldId id="274" r:id="rId40"/>
    <p:sldId id="278" r:id="rId41"/>
    <p:sldId id="273" r:id="rId42"/>
    <p:sldId id="279" r:id="rId43"/>
    <p:sldId id="280" r:id="rId44"/>
    <p:sldId id="281" r:id="rId45"/>
    <p:sldId id="282" r:id="rId46"/>
    <p:sldId id="284" r:id="rId47"/>
    <p:sldId id="283" r:id="rId48"/>
    <p:sldId id="276" r:id="rId49"/>
    <p:sldId id="275" r:id="rId50"/>
    <p:sldId id="257" r:id="rId51"/>
    <p:sldId id="287" r:id="rId52"/>
    <p:sldId id="285" r:id="rId53"/>
    <p:sldId id="261" r:id="rId54"/>
    <p:sldId id="262" r:id="rId55"/>
    <p:sldId id="263" r:id="rId56"/>
    <p:sldId id="264" r:id="rId57"/>
    <p:sldId id="288" r:id="rId58"/>
    <p:sldId id="290" r:id="rId59"/>
    <p:sldId id="291" r:id="rId60"/>
    <p:sldId id="292" r:id="rId61"/>
    <p:sldId id="293" r:id="rId62"/>
    <p:sldId id="295" r:id="rId63"/>
    <p:sldId id="331" r:id="rId64"/>
    <p:sldId id="296" r:id="rId65"/>
    <p:sldId id="297" r:id="rId66"/>
    <p:sldId id="300" r:id="rId67"/>
    <p:sldId id="329" r:id="rId68"/>
    <p:sldId id="298" r:id="rId69"/>
    <p:sldId id="299" r:id="rId70"/>
    <p:sldId id="301" r:id="rId71"/>
    <p:sldId id="302" r:id="rId72"/>
    <p:sldId id="303" r:id="rId73"/>
    <p:sldId id="324" r:id="rId74"/>
    <p:sldId id="328" r:id="rId75"/>
    <p:sldId id="304" r:id="rId76"/>
    <p:sldId id="306" r:id="rId77"/>
    <p:sldId id="307" r:id="rId78"/>
    <p:sldId id="311" r:id="rId79"/>
    <p:sldId id="308" r:id="rId80"/>
    <p:sldId id="309" r:id="rId81"/>
    <p:sldId id="312" r:id="rId82"/>
    <p:sldId id="318" r:id="rId83"/>
    <p:sldId id="319" r:id="rId84"/>
    <p:sldId id="321" r:id="rId85"/>
    <p:sldId id="322" r:id="rId86"/>
    <p:sldId id="310" r:id="rId87"/>
    <p:sldId id="313" r:id="rId88"/>
    <p:sldId id="314" r:id="rId89"/>
    <p:sldId id="315" r:id="rId90"/>
    <p:sldId id="316" r:id="rId91"/>
    <p:sldId id="317" r:id="rId92"/>
    <p:sldId id="327" r:id="rId93"/>
    <p:sldId id="326" r:id="rId94"/>
    <p:sldId id="325" r:id="rId95"/>
    <p:sldId id="320" r:id="rId9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48A1CC0-F7E3-4C84-A0D4-DEBD9ADBC9CF}">
          <p14:sldIdLst>
            <p14:sldId id="256"/>
            <p14:sldId id="267"/>
            <p14:sldId id="289"/>
            <p14:sldId id="268"/>
            <p14:sldId id="266"/>
            <p14:sldId id="269"/>
            <p14:sldId id="270"/>
            <p14:sldId id="271"/>
            <p14:sldId id="272"/>
            <p14:sldId id="274"/>
            <p14:sldId id="278"/>
            <p14:sldId id="273"/>
            <p14:sldId id="279"/>
            <p14:sldId id="280"/>
            <p14:sldId id="281"/>
            <p14:sldId id="282"/>
            <p14:sldId id="284"/>
            <p14:sldId id="283"/>
            <p14:sldId id="276"/>
            <p14:sldId id="275"/>
            <p14:sldId id="257"/>
            <p14:sldId id="287"/>
            <p14:sldId id="285"/>
            <p14:sldId id="261"/>
            <p14:sldId id="262"/>
            <p14:sldId id="263"/>
            <p14:sldId id="264"/>
            <p14:sldId id="288"/>
            <p14:sldId id="290"/>
            <p14:sldId id="291"/>
            <p14:sldId id="292"/>
            <p14:sldId id="293"/>
            <p14:sldId id="295"/>
            <p14:sldId id="331"/>
            <p14:sldId id="296"/>
            <p14:sldId id="297"/>
            <p14:sldId id="300"/>
            <p14:sldId id="329"/>
            <p14:sldId id="298"/>
            <p14:sldId id="299"/>
            <p14:sldId id="301"/>
            <p14:sldId id="302"/>
            <p14:sldId id="303"/>
            <p14:sldId id="324"/>
            <p14:sldId id="328"/>
            <p14:sldId id="304"/>
            <p14:sldId id="306"/>
            <p14:sldId id="307"/>
            <p14:sldId id="311"/>
            <p14:sldId id="308"/>
            <p14:sldId id="309"/>
            <p14:sldId id="312"/>
            <p14:sldId id="318"/>
            <p14:sldId id="319"/>
            <p14:sldId id="321"/>
            <p14:sldId id="322"/>
            <p14:sldId id="310"/>
            <p14:sldId id="313"/>
            <p14:sldId id="314"/>
            <p14:sldId id="315"/>
            <p14:sldId id="316"/>
            <p14:sldId id="317"/>
            <p14:sldId id="327"/>
            <p14:sldId id="326"/>
            <p14:sldId id="325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4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63" Type="http://schemas.openxmlformats.org/officeDocument/2006/relationships/slide" Target="slides/slide33.xml"/><Relationship Id="rId68" Type="http://schemas.openxmlformats.org/officeDocument/2006/relationships/slide" Target="slides/slide38.xml"/><Relationship Id="rId76" Type="http://schemas.openxmlformats.org/officeDocument/2006/relationships/slide" Target="slides/slide46.xml"/><Relationship Id="rId84" Type="http://schemas.openxmlformats.org/officeDocument/2006/relationships/slide" Target="slides/slide54.xml"/><Relationship Id="rId89" Type="http://schemas.openxmlformats.org/officeDocument/2006/relationships/slide" Target="slides/slide59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66" Type="http://schemas.openxmlformats.org/officeDocument/2006/relationships/slide" Target="slides/slide36.xml"/><Relationship Id="rId74" Type="http://schemas.openxmlformats.org/officeDocument/2006/relationships/slide" Target="slides/slide44.xml"/><Relationship Id="rId79" Type="http://schemas.openxmlformats.org/officeDocument/2006/relationships/slide" Target="slides/slide49.xml"/><Relationship Id="rId87" Type="http://schemas.openxmlformats.org/officeDocument/2006/relationships/slide" Target="slides/slide5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90" Type="http://schemas.openxmlformats.org/officeDocument/2006/relationships/slide" Target="slides/slide60.xml"/><Relationship Id="rId95" Type="http://schemas.openxmlformats.org/officeDocument/2006/relationships/slide" Target="slides/slide6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56" Type="http://schemas.openxmlformats.org/officeDocument/2006/relationships/slide" Target="slides/slide26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77" Type="http://schemas.openxmlformats.org/officeDocument/2006/relationships/slide" Target="slides/slide47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80" Type="http://schemas.openxmlformats.org/officeDocument/2006/relationships/slide" Target="slides/slide50.xml"/><Relationship Id="rId85" Type="http://schemas.openxmlformats.org/officeDocument/2006/relationships/slide" Target="slides/slide55.xml"/><Relationship Id="rId93" Type="http://schemas.openxmlformats.org/officeDocument/2006/relationships/slide" Target="slides/slide63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46" Type="http://schemas.openxmlformats.org/officeDocument/2006/relationships/slide" Target="slides/slide16.xml"/><Relationship Id="rId59" Type="http://schemas.openxmlformats.org/officeDocument/2006/relationships/slide" Target="slides/slide29.xml"/><Relationship Id="rId67" Type="http://schemas.openxmlformats.org/officeDocument/2006/relationships/slide" Target="slides/slide37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54" Type="http://schemas.openxmlformats.org/officeDocument/2006/relationships/slide" Target="slides/slide24.xml"/><Relationship Id="rId62" Type="http://schemas.openxmlformats.org/officeDocument/2006/relationships/slide" Target="slides/slide32.xml"/><Relationship Id="rId70" Type="http://schemas.openxmlformats.org/officeDocument/2006/relationships/slide" Target="slides/slide40.xml"/><Relationship Id="rId75" Type="http://schemas.openxmlformats.org/officeDocument/2006/relationships/slide" Target="slides/slide45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91" Type="http://schemas.openxmlformats.org/officeDocument/2006/relationships/slide" Target="slides/slide61.xml"/><Relationship Id="rId96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6.xml"/><Relationship Id="rId49" Type="http://schemas.openxmlformats.org/officeDocument/2006/relationships/slide" Target="slides/slide19.xml"/><Relationship Id="rId57" Type="http://schemas.openxmlformats.org/officeDocument/2006/relationships/slide" Target="slides/slide2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44" Type="http://schemas.openxmlformats.org/officeDocument/2006/relationships/slide" Target="slides/slide14.xml"/><Relationship Id="rId52" Type="http://schemas.openxmlformats.org/officeDocument/2006/relationships/slide" Target="slides/slide22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94" Type="http://schemas.openxmlformats.org/officeDocument/2006/relationships/slide" Target="slides/slide64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9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214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26634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8265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383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091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2795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8897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161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053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9611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39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834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2019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2080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651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1103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3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836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17138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4829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6215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3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284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039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18326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8441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3222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1886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0295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1817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5645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2935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248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7255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570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2413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289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19562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2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950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4504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143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547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771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2684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52021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202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0628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4499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1956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5238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2121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427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6638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47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1720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17760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05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5749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6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2551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18868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29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9230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3360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473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41466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19359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5144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46773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5096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10220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01939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69370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37935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77035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44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98676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2176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7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7818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3366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0287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532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6130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6043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7285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66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9399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494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0245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3382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54518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7743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253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58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337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04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2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72446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0395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260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9349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8078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763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90518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79117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10838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78139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3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008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62376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42873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3302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34832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5574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6834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4012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92267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21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26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85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86008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66320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07989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5941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0207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49674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11222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995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7272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091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33195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1989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28046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41951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73782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92892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35777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3802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52110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8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05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59260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0001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57070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4393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43956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48109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77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02985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32039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33108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379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7352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54855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71914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73983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096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994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086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01201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1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63336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38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172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1632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4014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7331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53183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2510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09850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68251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17381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87979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435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74784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0276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06799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94234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51344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9815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38611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4969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8415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5690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26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0902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4632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6379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4772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2360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0809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2702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2079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490733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3902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59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82946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8636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4477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9605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28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975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50050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6457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01567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32999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365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24262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83935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29571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521212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4351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86948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6332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3702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5935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43276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65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7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19548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5963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06018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05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201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294805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93643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68759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761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6279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611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56051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6814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55169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40552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35758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09703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39493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96802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91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51490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87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35343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8270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25285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41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28330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8610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89392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7220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06914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53840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703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53011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1234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762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63284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36829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85804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46540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49485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7693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96576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23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689410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98356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93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8283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6351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09415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1561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26731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98759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73895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3741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14588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7925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01612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55995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79498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2718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34614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3169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00723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08495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4499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13526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96229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8479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86133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736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3364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6059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8395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830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6622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22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26483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29637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43123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8048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3321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78048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8051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5619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1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2268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373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364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321209"/>
      </p:ext>
    </p:extLst>
  </p:cSld>
  <p:clrMapOvr>
    <a:masterClrMapping/>
  </p:clrMapOvr>
  <p:hf hdr="0" ftr="0" dt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7366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18209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60853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68659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73998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23433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6552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71575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419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31820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35916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57429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99089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64369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7819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512579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21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1231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08527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33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940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63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72850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0449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900711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30223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91318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005862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531809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4407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603654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700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92186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876924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49762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7250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6698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12780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96165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2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2293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80886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05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65754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32683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636588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674996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27971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732043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27688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31400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837579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941229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833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81950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08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08272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460418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267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54092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41932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09707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4783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410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30174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61262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977922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241669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53206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973744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50211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96212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4812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714678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719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226238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125120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02887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0953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738313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3304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980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3894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42876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6047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93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115793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61074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75531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7760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9804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62481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6089870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31847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3251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33547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40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61462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48429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48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5600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18422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65415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8435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2563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64111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54032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1563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75108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1764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35711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236461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944095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093062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170299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04868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765441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179202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817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48667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91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786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066568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3014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69587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9104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15674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550162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1007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74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433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8962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85774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4438646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902639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937935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085555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084644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76575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164039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297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371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638793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9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144784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73557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96240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17860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4335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96914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544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16191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5201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88046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50553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866577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134900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70589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900258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146740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063536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85234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029048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3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465002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15652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6259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8624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07036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441207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27691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665628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057419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48906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50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986518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11114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683804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925547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699477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941608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41917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278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78939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70915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86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36634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485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68863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17583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664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02517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2094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96172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36764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85871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8025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014053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6502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47355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62288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70837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96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958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3305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3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0630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566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788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689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988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639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1961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8324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6622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1182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32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2382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6356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0728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9171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6462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374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71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34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1525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584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0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9298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182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75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148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356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35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545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237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868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84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544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601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73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865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565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019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321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5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3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33924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9056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5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20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10.xml"/><Relationship Id="rId21" Type="http://schemas.openxmlformats.org/officeDocument/2006/relationships/theme" Target="../theme/theme12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theme" Target="../theme/theme13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9.xml"/><Relationship Id="rId18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17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62.xml"/><Relationship Id="rId20" Type="http://schemas.openxmlformats.org/officeDocument/2006/relationships/theme" Target="../theme/theme14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1.xml"/><Relationship Id="rId10" Type="http://schemas.openxmlformats.org/officeDocument/2006/relationships/slideLayout" Target="../slideLayouts/slideLayout256.xml"/><Relationship Id="rId19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slideLayout" Target="../slideLayouts/slideLayout2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8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0.xml"/><Relationship Id="rId13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84.xml"/><Relationship Id="rId16" Type="http://schemas.openxmlformats.org/officeDocument/2006/relationships/slideLayout" Target="../slideLayouts/slideLayout298.xml"/><Relationship Id="rId20" Type="http://schemas.openxmlformats.org/officeDocument/2006/relationships/theme" Target="../theme/theme16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4.xml"/><Relationship Id="rId1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04.xml"/><Relationship Id="rId21" Type="http://schemas.openxmlformats.org/officeDocument/2006/relationships/theme" Target="../theme/theme17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1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03.xml"/><Relationship Id="rId16" Type="http://schemas.openxmlformats.org/officeDocument/2006/relationships/slideLayout" Target="../slideLayouts/slideLayout317.xml"/><Relationship Id="rId20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5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311.xml"/><Relationship Id="rId19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Relationship Id="rId14" Type="http://schemas.openxmlformats.org/officeDocument/2006/relationships/slideLayout" Target="../slideLayouts/slideLayout31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334.xml"/><Relationship Id="rId18" Type="http://schemas.openxmlformats.org/officeDocument/2006/relationships/slideLayout" Target="../slideLayouts/slideLayout339.xml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slideLayout" Target="../slideLayouts/slideLayout333.xml"/><Relationship Id="rId17" Type="http://schemas.openxmlformats.org/officeDocument/2006/relationships/slideLayout" Target="../slideLayouts/slideLayout338.xml"/><Relationship Id="rId2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37.xml"/><Relationship Id="rId20" Type="http://schemas.openxmlformats.org/officeDocument/2006/relationships/theme" Target="../theme/theme18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5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31.xml"/><Relationship Id="rId19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Relationship Id="rId14" Type="http://schemas.openxmlformats.org/officeDocument/2006/relationships/slideLayout" Target="../slideLayouts/slideLayout33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53.xml"/><Relationship Id="rId18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56.xml"/><Relationship Id="rId20" Type="http://schemas.openxmlformats.org/officeDocument/2006/relationships/theme" Target="../theme/theme19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0.xml"/><Relationship Id="rId19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72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12" Type="http://schemas.openxmlformats.org/officeDocument/2006/relationships/slideLayout" Target="../slideLayouts/slideLayout371.xml"/><Relationship Id="rId17" Type="http://schemas.openxmlformats.org/officeDocument/2006/relationships/slideLayout" Target="../slideLayouts/slideLayout376.xml"/><Relationship Id="rId2" Type="http://schemas.openxmlformats.org/officeDocument/2006/relationships/slideLayout" Target="../slideLayouts/slideLayout361.xml"/><Relationship Id="rId16" Type="http://schemas.openxmlformats.org/officeDocument/2006/relationships/slideLayout" Target="../slideLayouts/slideLayout375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4.xml"/><Relationship Id="rId1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3.xml"/><Relationship Id="rId9" Type="http://schemas.openxmlformats.org/officeDocument/2006/relationships/slideLayout" Target="../slideLayouts/slideLayout368.xml"/><Relationship Id="rId14" Type="http://schemas.openxmlformats.org/officeDocument/2006/relationships/slideLayout" Target="../slideLayouts/slideLayout37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theme" Target="../theme/theme21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408.xml"/><Relationship Id="rId18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398.xml"/><Relationship Id="rId21" Type="http://schemas.openxmlformats.org/officeDocument/2006/relationships/theme" Target="../theme/theme22.xml"/><Relationship Id="rId7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07.xml"/><Relationship Id="rId17" Type="http://schemas.openxmlformats.org/officeDocument/2006/relationships/slideLayout" Target="../slideLayouts/slideLayout412.xml"/><Relationship Id="rId2" Type="http://schemas.openxmlformats.org/officeDocument/2006/relationships/slideLayout" Target="../slideLayouts/slideLayout397.xml"/><Relationship Id="rId16" Type="http://schemas.openxmlformats.org/officeDocument/2006/relationships/slideLayout" Target="../slideLayouts/slideLayout411.xml"/><Relationship Id="rId20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396.xml"/><Relationship Id="rId6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406.xml"/><Relationship Id="rId5" Type="http://schemas.openxmlformats.org/officeDocument/2006/relationships/slideLayout" Target="../slideLayouts/slideLayout400.xml"/><Relationship Id="rId15" Type="http://schemas.openxmlformats.org/officeDocument/2006/relationships/slideLayout" Target="../slideLayouts/slideLayout410.xml"/><Relationship Id="rId10" Type="http://schemas.openxmlformats.org/officeDocument/2006/relationships/slideLayout" Target="../slideLayouts/slideLayout405.xml"/><Relationship Id="rId19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399.xml"/><Relationship Id="rId9" Type="http://schemas.openxmlformats.org/officeDocument/2006/relationships/slideLayout" Target="../slideLayouts/slideLayout404.xml"/><Relationship Id="rId14" Type="http://schemas.openxmlformats.org/officeDocument/2006/relationships/slideLayout" Target="../slideLayouts/slideLayout40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3.xml"/><Relationship Id="rId13" Type="http://schemas.openxmlformats.org/officeDocument/2006/relationships/slideLayout" Target="../slideLayouts/slideLayout428.xml"/><Relationship Id="rId18" Type="http://schemas.openxmlformats.org/officeDocument/2006/relationships/slideLayout" Target="../slideLayouts/slideLayout433.xml"/><Relationship Id="rId3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27.xml"/><Relationship Id="rId17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17.xml"/><Relationship Id="rId16" Type="http://schemas.openxmlformats.org/officeDocument/2006/relationships/slideLayout" Target="../slideLayouts/slideLayout431.xml"/><Relationship Id="rId20" Type="http://schemas.openxmlformats.org/officeDocument/2006/relationships/theme" Target="../theme/theme23.xml"/><Relationship Id="rId1" Type="http://schemas.openxmlformats.org/officeDocument/2006/relationships/slideLayout" Target="../slideLayouts/slideLayout416.xml"/><Relationship Id="rId6" Type="http://schemas.openxmlformats.org/officeDocument/2006/relationships/slideLayout" Target="../slideLayouts/slideLayout421.xml"/><Relationship Id="rId11" Type="http://schemas.openxmlformats.org/officeDocument/2006/relationships/slideLayout" Target="../slideLayouts/slideLayout426.xml"/><Relationship Id="rId5" Type="http://schemas.openxmlformats.org/officeDocument/2006/relationships/slideLayout" Target="../slideLayouts/slideLayout420.xml"/><Relationship Id="rId15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25.xml"/><Relationship Id="rId19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19.xml"/><Relationship Id="rId9" Type="http://schemas.openxmlformats.org/officeDocument/2006/relationships/slideLayout" Target="../slideLayouts/slideLayout424.xml"/><Relationship Id="rId14" Type="http://schemas.openxmlformats.org/officeDocument/2006/relationships/slideLayout" Target="../slideLayouts/slideLayout429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2.xml"/><Relationship Id="rId13" Type="http://schemas.openxmlformats.org/officeDocument/2006/relationships/slideLayout" Target="../slideLayouts/slideLayout447.xml"/><Relationship Id="rId18" Type="http://schemas.openxmlformats.org/officeDocument/2006/relationships/slideLayout" Target="../slideLayouts/slideLayout452.xml"/><Relationship Id="rId3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41.xml"/><Relationship Id="rId12" Type="http://schemas.openxmlformats.org/officeDocument/2006/relationships/slideLayout" Target="../slideLayouts/slideLayout446.xml"/><Relationship Id="rId17" Type="http://schemas.openxmlformats.org/officeDocument/2006/relationships/slideLayout" Target="../slideLayouts/slideLayout451.xml"/><Relationship Id="rId2" Type="http://schemas.openxmlformats.org/officeDocument/2006/relationships/slideLayout" Target="../slideLayouts/slideLayout436.xml"/><Relationship Id="rId16" Type="http://schemas.openxmlformats.org/officeDocument/2006/relationships/slideLayout" Target="../slideLayouts/slideLayout450.xml"/><Relationship Id="rId20" Type="http://schemas.openxmlformats.org/officeDocument/2006/relationships/theme" Target="../theme/theme24.xml"/><Relationship Id="rId1" Type="http://schemas.openxmlformats.org/officeDocument/2006/relationships/slideLayout" Target="../slideLayouts/slideLayout435.xml"/><Relationship Id="rId6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39.xml"/><Relationship Id="rId1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44.xml"/><Relationship Id="rId19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38.xml"/><Relationship Id="rId9" Type="http://schemas.openxmlformats.org/officeDocument/2006/relationships/slideLayout" Target="../slideLayouts/slideLayout443.xml"/><Relationship Id="rId14" Type="http://schemas.openxmlformats.org/officeDocument/2006/relationships/slideLayout" Target="../slideLayouts/slideLayout44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1.xml"/><Relationship Id="rId13" Type="http://schemas.openxmlformats.org/officeDocument/2006/relationships/slideLayout" Target="../slideLayouts/slideLayout466.xml"/><Relationship Id="rId18" Type="http://schemas.openxmlformats.org/officeDocument/2006/relationships/theme" Target="../theme/theme25.xml"/><Relationship Id="rId3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60.xml"/><Relationship Id="rId12" Type="http://schemas.openxmlformats.org/officeDocument/2006/relationships/slideLayout" Target="../slideLayouts/slideLayout465.xml"/><Relationship Id="rId17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55.xml"/><Relationship Id="rId16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slideLayout" Target="../slideLayouts/slideLayout464.xml"/><Relationship Id="rId5" Type="http://schemas.openxmlformats.org/officeDocument/2006/relationships/slideLayout" Target="../slideLayouts/slideLayout458.xml"/><Relationship Id="rId15" Type="http://schemas.openxmlformats.org/officeDocument/2006/relationships/slideLayout" Target="../slideLayouts/slideLayout468.xml"/><Relationship Id="rId10" Type="http://schemas.openxmlformats.org/officeDocument/2006/relationships/slideLayout" Target="../slideLayouts/slideLayout463.xml"/><Relationship Id="rId4" Type="http://schemas.openxmlformats.org/officeDocument/2006/relationships/slideLayout" Target="../slideLayouts/slideLayout457.xml"/><Relationship Id="rId9" Type="http://schemas.openxmlformats.org/officeDocument/2006/relationships/slideLayout" Target="../slideLayouts/slideLayout462.xml"/><Relationship Id="rId14" Type="http://schemas.openxmlformats.org/officeDocument/2006/relationships/slideLayout" Target="../slideLayouts/slideLayout4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8.xml"/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7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0" Type="http://schemas.openxmlformats.org/officeDocument/2006/relationships/theme" Target="../theme/theme26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81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7.xml"/><Relationship Id="rId13" Type="http://schemas.openxmlformats.org/officeDocument/2006/relationships/slideLayout" Target="../slideLayouts/slideLayout502.xml"/><Relationship Id="rId18" Type="http://schemas.openxmlformats.org/officeDocument/2006/relationships/slideLayout" Target="../slideLayouts/slideLayout507.xml"/><Relationship Id="rId3" Type="http://schemas.openxmlformats.org/officeDocument/2006/relationships/slideLayout" Target="../slideLayouts/slideLayout492.xml"/><Relationship Id="rId21" Type="http://schemas.openxmlformats.org/officeDocument/2006/relationships/theme" Target="../theme/theme27.xml"/><Relationship Id="rId7" Type="http://schemas.openxmlformats.org/officeDocument/2006/relationships/slideLayout" Target="../slideLayouts/slideLayout496.xml"/><Relationship Id="rId12" Type="http://schemas.openxmlformats.org/officeDocument/2006/relationships/slideLayout" Target="../slideLayouts/slideLayout501.xml"/><Relationship Id="rId17" Type="http://schemas.openxmlformats.org/officeDocument/2006/relationships/slideLayout" Target="../slideLayouts/slideLayout506.xml"/><Relationship Id="rId2" Type="http://schemas.openxmlformats.org/officeDocument/2006/relationships/slideLayout" Target="../slideLayouts/slideLayout491.xml"/><Relationship Id="rId16" Type="http://schemas.openxmlformats.org/officeDocument/2006/relationships/slideLayout" Target="../slideLayouts/slideLayout505.xml"/><Relationship Id="rId20" Type="http://schemas.openxmlformats.org/officeDocument/2006/relationships/slideLayout" Target="../slideLayouts/slideLayout509.xml"/><Relationship Id="rId1" Type="http://schemas.openxmlformats.org/officeDocument/2006/relationships/slideLayout" Target="../slideLayouts/slideLayout490.xml"/><Relationship Id="rId6" Type="http://schemas.openxmlformats.org/officeDocument/2006/relationships/slideLayout" Target="../slideLayouts/slideLayout495.xml"/><Relationship Id="rId11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504.xml"/><Relationship Id="rId10" Type="http://schemas.openxmlformats.org/officeDocument/2006/relationships/slideLayout" Target="../slideLayouts/slideLayout499.xml"/><Relationship Id="rId19" Type="http://schemas.openxmlformats.org/officeDocument/2006/relationships/slideLayout" Target="../slideLayouts/slideLayout508.xml"/><Relationship Id="rId4" Type="http://schemas.openxmlformats.org/officeDocument/2006/relationships/slideLayout" Target="../slideLayouts/slideLayout493.xml"/><Relationship Id="rId9" Type="http://schemas.openxmlformats.org/officeDocument/2006/relationships/slideLayout" Target="../slideLayouts/slideLayout498.xml"/><Relationship Id="rId14" Type="http://schemas.openxmlformats.org/officeDocument/2006/relationships/slideLayout" Target="../slideLayouts/slideLayout503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7.xml"/><Relationship Id="rId13" Type="http://schemas.openxmlformats.org/officeDocument/2006/relationships/slideLayout" Target="../slideLayouts/slideLayout522.xml"/><Relationship Id="rId1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12.xml"/><Relationship Id="rId7" Type="http://schemas.openxmlformats.org/officeDocument/2006/relationships/slideLayout" Target="../slideLayouts/slideLayout516.xml"/><Relationship Id="rId12" Type="http://schemas.openxmlformats.org/officeDocument/2006/relationships/slideLayout" Target="../slideLayouts/slideLayout521.xml"/><Relationship Id="rId17" Type="http://schemas.openxmlformats.org/officeDocument/2006/relationships/slideLayout" Target="../slideLayouts/slideLayout526.xml"/><Relationship Id="rId2" Type="http://schemas.openxmlformats.org/officeDocument/2006/relationships/slideLayout" Target="../slideLayouts/slideLayout511.xml"/><Relationship Id="rId16" Type="http://schemas.openxmlformats.org/officeDocument/2006/relationships/slideLayout" Target="../slideLayouts/slideLayout525.xml"/><Relationship Id="rId20" Type="http://schemas.openxmlformats.org/officeDocument/2006/relationships/theme" Target="../theme/theme28.xml"/><Relationship Id="rId1" Type="http://schemas.openxmlformats.org/officeDocument/2006/relationships/slideLayout" Target="../slideLayouts/slideLayout510.xml"/><Relationship Id="rId6" Type="http://schemas.openxmlformats.org/officeDocument/2006/relationships/slideLayout" Target="../slideLayouts/slideLayout515.xml"/><Relationship Id="rId11" Type="http://schemas.openxmlformats.org/officeDocument/2006/relationships/slideLayout" Target="../slideLayouts/slideLayout520.xml"/><Relationship Id="rId5" Type="http://schemas.openxmlformats.org/officeDocument/2006/relationships/slideLayout" Target="../slideLayouts/slideLayout514.xml"/><Relationship Id="rId15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519.xml"/><Relationship Id="rId19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13.xml"/><Relationship Id="rId9" Type="http://schemas.openxmlformats.org/officeDocument/2006/relationships/slideLayout" Target="../slideLayouts/slideLayout518.xml"/><Relationship Id="rId14" Type="http://schemas.openxmlformats.org/officeDocument/2006/relationships/slideLayout" Target="../slideLayouts/slideLayout52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slideLayout" Target="../slideLayouts/slideLayout541.xml"/><Relationship Id="rId18" Type="http://schemas.openxmlformats.org/officeDocument/2006/relationships/slideLayout" Target="../slideLayouts/slideLayout546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17" Type="http://schemas.openxmlformats.org/officeDocument/2006/relationships/slideLayout" Target="../slideLayouts/slideLayout545.xml"/><Relationship Id="rId2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44.xml"/><Relationship Id="rId20" Type="http://schemas.openxmlformats.org/officeDocument/2006/relationships/theme" Target="../theme/theme29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5" Type="http://schemas.openxmlformats.org/officeDocument/2006/relationships/slideLayout" Target="../slideLayouts/slideLayout543.xml"/><Relationship Id="rId10" Type="http://schemas.openxmlformats.org/officeDocument/2006/relationships/slideLayout" Target="../slideLayouts/slideLayout538.xml"/><Relationship Id="rId19" Type="http://schemas.openxmlformats.org/officeDocument/2006/relationships/slideLayout" Target="../slideLayouts/slideLayout547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Relationship Id="rId14" Type="http://schemas.openxmlformats.org/officeDocument/2006/relationships/slideLayout" Target="../slideLayouts/slideLayout5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5.xml"/><Relationship Id="rId13" Type="http://schemas.openxmlformats.org/officeDocument/2006/relationships/slideLayout" Target="../slideLayouts/slideLayout560.xml"/><Relationship Id="rId18" Type="http://schemas.openxmlformats.org/officeDocument/2006/relationships/theme" Target="../theme/theme30.xml"/><Relationship Id="rId3" Type="http://schemas.openxmlformats.org/officeDocument/2006/relationships/slideLayout" Target="../slideLayouts/slideLayout550.xml"/><Relationship Id="rId7" Type="http://schemas.openxmlformats.org/officeDocument/2006/relationships/slideLayout" Target="../slideLayouts/slideLayout554.xml"/><Relationship Id="rId12" Type="http://schemas.openxmlformats.org/officeDocument/2006/relationships/slideLayout" Target="../slideLayouts/slideLayout559.xml"/><Relationship Id="rId17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49.xml"/><Relationship Id="rId16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48.xml"/><Relationship Id="rId6" Type="http://schemas.openxmlformats.org/officeDocument/2006/relationships/slideLayout" Target="../slideLayouts/slideLayout553.xml"/><Relationship Id="rId11" Type="http://schemas.openxmlformats.org/officeDocument/2006/relationships/slideLayout" Target="../slideLayouts/slideLayout558.xml"/><Relationship Id="rId5" Type="http://schemas.openxmlformats.org/officeDocument/2006/relationships/slideLayout" Target="../slideLayouts/slideLayout552.xml"/><Relationship Id="rId1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57.xml"/><Relationship Id="rId4" Type="http://schemas.openxmlformats.org/officeDocument/2006/relationships/slideLayout" Target="../slideLayouts/slideLayout551.xml"/><Relationship Id="rId9" Type="http://schemas.openxmlformats.org/officeDocument/2006/relationships/slideLayout" Target="../slideLayouts/slideLayout556.xml"/><Relationship Id="rId14" Type="http://schemas.openxmlformats.org/officeDocument/2006/relationships/slideLayout" Target="../slideLayouts/slideLayout5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203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9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96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961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138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49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28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487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886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932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  <p:sldLayoutId id="2147484016" r:id="rId18"/>
    <p:sldLayoutId id="214748401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622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83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16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2F4EFB-D84E-42AF-8B7D-672A2E37FF96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885B36-508A-468D-964F-428A37A12A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17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  <p:sldLayoutId id="214748407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275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  <p:sldLayoutId id="2147484092" r:id="rId16"/>
    <p:sldLayoutId id="2147484093" r:id="rId17"/>
    <p:sldLayoutId id="2147484094" r:id="rId18"/>
    <p:sldLayoutId id="2147484095" r:id="rId19"/>
    <p:sldLayoutId id="2147484096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55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275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  <p:sldLayoutId id="2147484129" r:id="rId12"/>
    <p:sldLayoutId id="2147484130" r:id="rId13"/>
    <p:sldLayoutId id="2147484131" r:id="rId14"/>
    <p:sldLayoutId id="2147484132" r:id="rId15"/>
    <p:sldLayoutId id="2147484133" r:id="rId16"/>
    <p:sldLayoutId id="2147484134" r:id="rId17"/>
    <p:sldLayoutId id="2147484135" r:id="rId18"/>
    <p:sldLayoutId id="2147484136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03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54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  <p:sldLayoutId id="2147484171" r:id="rId16"/>
    <p:sldLayoutId id="2147484172" r:id="rId17"/>
    <p:sldLayoutId id="2147484173" r:id="rId18"/>
    <p:sldLayoutId id="2147484174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  <p:sldLayoutId id="2147484187" r:id="rId12"/>
    <p:sldLayoutId id="2147484188" r:id="rId13"/>
    <p:sldLayoutId id="2147484189" r:id="rId14"/>
    <p:sldLayoutId id="2147484190" r:id="rId15"/>
    <p:sldLayoutId id="2147484191" r:id="rId16"/>
    <p:sldLayoutId id="2147484192" r:id="rId17"/>
    <p:sldLayoutId id="2147484193" r:id="rId18"/>
    <p:sldLayoutId id="2147484194" r:id="rId19"/>
    <p:sldLayoutId id="2147484195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336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  <p:sldLayoutId id="2147484215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11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  <p:sldLayoutId id="2147484228" r:id="rId12"/>
    <p:sldLayoutId id="2147484229" r:id="rId13"/>
    <p:sldLayoutId id="2147484230" r:id="rId14"/>
    <p:sldLayoutId id="2147484231" r:id="rId15"/>
    <p:sldLayoutId id="2147484232" r:id="rId16"/>
    <p:sldLayoutId id="2147484233" r:id="rId17"/>
    <p:sldLayoutId id="2147484234" r:id="rId18"/>
    <p:sldLayoutId id="2147484235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329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0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  <p:sldLayoutId id="2147484253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46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6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470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474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473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12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gesnpust.github.io/NPUST_BS/BS-Sample1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gesNpust/NPUST_BS/tree/master/BS-Sample2" TargetMode="External"/><Relationship Id="rId2" Type="http://schemas.openxmlformats.org/officeDocument/2006/relationships/hyperlink" Target="https://margesnpust.github.io/NPUST_BS/BS-Sample2/" TargetMode="External"/><Relationship Id="rId1" Type="http://schemas.openxmlformats.org/officeDocument/2006/relationships/slideLayout" Target="../slideLayouts/slideLayout4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argesNpust/NPUST_BS/tree/master/BS-Sample2" TargetMode="External"/><Relationship Id="rId1" Type="http://schemas.openxmlformats.org/officeDocument/2006/relationships/slideLayout" Target="../slideLayouts/slideLayout47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gesNpust/NPUST_BS/tree/master/BS-Sample2" TargetMode="External"/><Relationship Id="rId2" Type="http://schemas.openxmlformats.org/officeDocument/2006/relationships/hyperlink" Target="https://margesnpust.github.io/NPUST_BS/BS-Sample3/" TargetMode="External"/><Relationship Id="rId1" Type="http://schemas.openxmlformats.org/officeDocument/2006/relationships/slideLayout" Target="../slideLayouts/slideLayout47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7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7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mponents/list-group/" TargetMode="External"/><Relationship Id="rId2" Type="http://schemas.openxmlformats.org/officeDocument/2006/relationships/hyperlink" Target="https://getbootstrap.com/docs/4.3/components/card/" TargetMode="External"/><Relationship Id="rId1" Type="http://schemas.openxmlformats.org/officeDocument/2006/relationships/slideLayout" Target="../slideLayouts/slideLayout47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argesnpust.github.io/NPUST_BS/BS-Sample3/" TargetMode="External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MargesNpust/NPUST_BS/tree/master/BS-Sample1" TargetMode="External"/><Relationship Id="rId1" Type="http://schemas.openxmlformats.org/officeDocument/2006/relationships/slideLayout" Target="../slideLayouts/slideLayout474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gesnpust.github.io/NPUST_BS/BS-Sample4/" TargetMode="External"/><Relationship Id="rId1" Type="http://schemas.openxmlformats.org/officeDocument/2006/relationships/slideLayout" Target="../slideLayouts/slideLayout47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gesNpust/NPUST_BS/tree/master/BS-Sample1" TargetMode="External"/><Relationship Id="rId2" Type="http://schemas.openxmlformats.org/officeDocument/2006/relationships/hyperlink" Target="https://margesnpust.github.io/NPUST_BS/BS-Sample1/" TargetMode="External"/><Relationship Id="rId1" Type="http://schemas.openxmlformats.org/officeDocument/2006/relationships/slideLayout" Target="../slideLayouts/slideLayout47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mponents/navbar/#responsive-behaviors" TargetMode="External"/><Relationship Id="rId2" Type="http://schemas.openxmlformats.org/officeDocument/2006/relationships/hyperlink" Target="https://getbootstrap.com/docs/4.3/components/navbar/#color-schemes" TargetMode="External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7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etbootstrap.com/docs/4.3/components/pagination/" TargetMode="External"/><Relationship Id="rId1" Type="http://schemas.openxmlformats.org/officeDocument/2006/relationships/slideLayout" Target="../slideLayouts/slideLayout47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7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tstrap.hexschool.com/docs/4.0/components/dropdowns/" TargetMode="External"/><Relationship Id="rId1" Type="http://schemas.openxmlformats.org/officeDocument/2006/relationships/slideLayout" Target="../slideLayouts/slideLayout47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7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trap.hexschool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4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10254" y="1964267"/>
            <a:ext cx="8249871" cy="2421464"/>
          </a:xfrm>
        </p:spPr>
        <p:txBody>
          <a:bodyPr/>
          <a:lstStyle/>
          <a:p>
            <a:r>
              <a:rPr lang="zh-TW" altLang="en-US" dirty="0"/>
              <a:t>網頁佈局與基礎</a:t>
            </a:r>
            <a:r>
              <a:rPr lang="en-US" altLang="zh-TW" dirty="0"/>
              <a:t>CSS</a:t>
            </a:r>
            <a:r>
              <a:rPr lang="zh-TW" altLang="en-US" dirty="0"/>
              <a:t>樣式應用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Part2:</a:t>
            </a:r>
            <a:r>
              <a:rPr lang="zh-TW" altLang="en-US" dirty="0"/>
              <a:t>網頁主標語</a:t>
            </a:r>
            <a:r>
              <a:rPr lang="en-US" altLang="zh-TW" dirty="0"/>
              <a:t>(Slogan)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其中，由於文字在不同裝置時，會出現文字過大造成</a:t>
            </a:r>
            <a:r>
              <a:rPr lang="en-US" altLang="zh-TW" dirty="0" smtClean="0"/>
              <a:t>truncate</a:t>
            </a:r>
            <a:r>
              <a:rPr lang="zh-TW" altLang="en-US" dirty="0" smtClean="0"/>
              <a:t>的問題，因此在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當中，加上</a:t>
            </a:r>
            <a:r>
              <a:rPr lang="en-US" altLang="zh-TW" dirty="0" smtClean="0"/>
              <a:t>@media</a:t>
            </a:r>
            <a:r>
              <a:rPr lang="zh-TW" altLang="en-US" dirty="0" smtClean="0"/>
              <a:t>元素，讓文字在不同的解析度下，可顯示一樣大小的文字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30" y="2213097"/>
            <a:ext cx="7934325" cy="38385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409261" y="2213097"/>
            <a:ext cx="51969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004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Part3</a:t>
            </a:r>
            <a:r>
              <a:rPr lang="zh-TW" altLang="en-US" dirty="0" smtClean="0"/>
              <a:t>：項目</a:t>
            </a:r>
            <a:r>
              <a:rPr lang="zh-TW" altLang="en-US" dirty="0"/>
              <a:t>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29" y="1745235"/>
            <a:ext cx="10281496" cy="24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Part3</a:t>
            </a:r>
            <a:r>
              <a:rPr lang="zh-TW" altLang="en-US" dirty="0"/>
              <a:t>：項目說明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的網頁布局，設計網格內容，這網頁設計是以</a:t>
            </a:r>
            <a:r>
              <a:rPr lang="en-US" altLang="zh-TW" dirty="0" smtClean="0"/>
              <a:t>768px</a:t>
            </a:r>
            <a:r>
              <a:rPr lang="zh-TW" altLang="en-US" dirty="0" smtClean="0"/>
              <a:t>為斷點當網頁寬度大於</a:t>
            </a:r>
            <a:r>
              <a:rPr lang="en-US" altLang="zh-TW" dirty="0" smtClean="0"/>
              <a:t>768px</a:t>
            </a:r>
            <a:r>
              <a:rPr lang="zh-TW" altLang="en-US" dirty="0" smtClean="0"/>
              <a:t>就會將內容分為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等分，每個等份佔四小格，當小於該尺寸，則呈現</a:t>
            </a:r>
            <a:r>
              <a:rPr lang="en-US" altLang="zh-TW" dirty="0" smtClean="0"/>
              <a:t>12</a:t>
            </a:r>
            <a:r>
              <a:rPr lang="zh-TW" altLang="en-US" dirty="0" smtClean="0"/>
              <a:t>格欄寬</a:t>
            </a:r>
            <a:endParaRPr lang="en-US" altLang="zh-TW" dirty="0" smtClean="0"/>
          </a:p>
          <a:p>
            <a:r>
              <a:rPr lang="zh-TW" altLang="en-US" dirty="0" smtClean="0"/>
              <a:t>其餘文字的相關設定，我們採用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來針對文字進行設定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12</a:t>
            </a:fld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354524" y="3111308"/>
            <a:ext cx="3571875" cy="1638300"/>
            <a:chOff x="8468824" y="2829658"/>
            <a:chExt cx="3571875" cy="16383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8824" y="2829658"/>
              <a:ext cx="3571875" cy="16383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1521005" y="2829658"/>
              <a:ext cx="5196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CSS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47243" y="3111308"/>
            <a:ext cx="7727826" cy="3191607"/>
            <a:chOff x="275583" y="2708030"/>
            <a:chExt cx="7727826" cy="319160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83" y="2708030"/>
              <a:ext cx="7727826" cy="3191607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7267310" y="2708030"/>
              <a:ext cx="736099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HTML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314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Part4:</a:t>
            </a:r>
            <a:r>
              <a:rPr lang="zh-TW" altLang="en-US" dirty="0" smtClean="0"/>
              <a:t>分類介紹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分類介紹的部分，也是這個網頁最複雜的部份</a:t>
            </a:r>
            <a:endParaRPr lang="en-US" altLang="zh-TW" dirty="0" smtClean="0"/>
          </a:p>
          <a:p>
            <a:r>
              <a:rPr lang="zh-TW" altLang="en-US" dirty="0" smtClean="0"/>
              <a:t>其中包含</a:t>
            </a:r>
            <a:r>
              <a:rPr lang="zh-TW" altLang="en-US" dirty="0"/>
              <a:t> </a:t>
            </a:r>
            <a:r>
              <a:rPr lang="zh-TW" altLang="en-US" dirty="0" smtClean="0"/>
              <a:t>分類標題以及類別介紹</a:t>
            </a:r>
            <a:endParaRPr lang="en-US" altLang="zh-TW" dirty="0" smtClean="0"/>
          </a:p>
          <a:p>
            <a:r>
              <a:rPr lang="zh-TW" altLang="en-US" dirty="0" smtClean="0"/>
              <a:t>各類別介紹又包含圖片、標題、內文以及按鈕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7" y="2725352"/>
            <a:ext cx="6225707" cy="36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Part4:</a:t>
            </a:r>
            <a:r>
              <a:rPr lang="zh-TW" altLang="en-US" dirty="0"/>
              <a:t>分類</a:t>
            </a:r>
            <a:r>
              <a:rPr lang="zh-TW" altLang="en-US" dirty="0" smtClean="0"/>
              <a:t>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分類標題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首先我們將標題跟內文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</a:t>
            </a:r>
            <a:r>
              <a:rPr lang="en-US" altLang="zh-TW" dirty="0" smtClean="0"/>
              <a:t>+</a:t>
            </a:r>
            <a:r>
              <a:rPr lang="zh-TW" altLang="en-US" dirty="0" smtClean="0"/>
              <a:t>文字</a:t>
            </a:r>
            <a:r>
              <a:rPr lang="en-US" altLang="zh-TW" dirty="0" smtClean="0"/>
              <a:t>)</a:t>
            </a:r>
            <a:r>
              <a:rPr lang="zh-TW" altLang="en-US" dirty="0" smtClean="0"/>
              <a:t>區塊，用兩個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分開</a:t>
            </a:r>
            <a:endParaRPr lang="en-US" altLang="zh-TW" dirty="0" smtClean="0"/>
          </a:p>
          <a:p>
            <a:r>
              <a:rPr lang="zh-TW" altLang="en-US" dirty="0" smtClean="0"/>
              <a:t>在標題的部分，不管畫面如何變動，都是佔了</a:t>
            </a:r>
            <a:r>
              <a:rPr lang="en-US" altLang="zh-TW" dirty="0" smtClean="0"/>
              <a:t>12</a:t>
            </a:r>
            <a:r>
              <a:rPr lang="zh-TW" altLang="en-US" dirty="0" smtClean="0"/>
              <a:t>格，因此我們採用</a:t>
            </a:r>
            <a:r>
              <a:rPr lang="en-US" altLang="zh-TW" dirty="0" smtClean="0">
                <a:solidFill>
                  <a:srgbClr val="FFFF00"/>
                </a:solidFill>
              </a:rPr>
              <a:t>col-12</a:t>
            </a:r>
            <a:r>
              <a:rPr lang="zh-TW" altLang="en-US" dirty="0" smtClean="0"/>
              <a:t>的類別來定義標題</a:t>
            </a:r>
            <a:endParaRPr lang="en-US" altLang="zh-TW" dirty="0" smtClean="0"/>
          </a:p>
          <a:p>
            <a:r>
              <a:rPr lang="zh-TW" altLang="en-US" dirty="0" smtClean="0"/>
              <a:t>標題文字我們採用</a:t>
            </a:r>
            <a:r>
              <a:rPr lang="en-US" altLang="zh-TW" dirty="0" smtClean="0"/>
              <a:t>h3</a:t>
            </a:r>
            <a:r>
              <a:rPr lang="zh-TW" altLang="en-US" dirty="0" smtClean="0"/>
              <a:t>的文字，並透過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-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text- </a:t>
            </a:r>
            <a:r>
              <a:rPr lang="zh-TW" altLang="en-US" dirty="0" smtClean="0"/>
              <a:t>相關屬性來設定顏色</a:t>
            </a:r>
            <a:endParaRPr lang="en-US" altLang="zh-TW" dirty="0" smtClean="0"/>
          </a:p>
          <a:p>
            <a:r>
              <a:rPr lang="zh-TW" altLang="en-US" dirty="0" smtClean="0"/>
              <a:t>透過 </a:t>
            </a:r>
            <a:r>
              <a:rPr lang="en-US" altLang="zh-TW" dirty="0" smtClean="0"/>
              <a:t>text-center</a:t>
            </a:r>
            <a:r>
              <a:rPr lang="zh-TW" altLang="en-US" dirty="0" smtClean="0"/>
              <a:t>這樣就可以將文字置中</a:t>
            </a:r>
            <a:endParaRPr lang="en-US" altLang="zh-TW" dirty="0" smtClean="0"/>
          </a:p>
          <a:p>
            <a:r>
              <a:rPr lang="zh-TW" altLang="en-US" dirty="0" smtClean="0"/>
              <a:t>為了不讓文字太靠近邊界，我們用</a:t>
            </a:r>
            <a:r>
              <a:rPr lang="en-US" altLang="zh-TW" dirty="0" smtClean="0"/>
              <a:t>p-2</a:t>
            </a:r>
            <a:r>
              <a:rPr lang="zh-TW" altLang="en-US" dirty="0" smtClean="0"/>
              <a:t>設定 </a:t>
            </a:r>
            <a:r>
              <a:rPr lang="en-US" altLang="zh-TW" dirty="0" smtClean="0"/>
              <a:t>padding </a:t>
            </a:r>
            <a:r>
              <a:rPr lang="zh-TW" altLang="en-US" dirty="0" smtClean="0"/>
              <a:t>的距離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0114"/>
          <a:stretch/>
        </p:blipFill>
        <p:spPr>
          <a:xfrm>
            <a:off x="1344857" y="3693869"/>
            <a:ext cx="8658225" cy="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5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Part4:</a:t>
            </a:r>
            <a:r>
              <a:rPr lang="zh-TW" altLang="en-US" dirty="0"/>
              <a:t>分類介紹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分類內容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由於分類有四個</a:t>
            </a:r>
            <a:r>
              <a:rPr lang="en-US" altLang="zh-TW" dirty="0" smtClean="0"/>
              <a:t>block</a:t>
            </a:r>
            <a:r>
              <a:rPr lang="zh-TW" altLang="en-US" dirty="0" smtClean="0"/>
              <a:t>，因此我們預設當畫面夠大的時候，四個區塊可以以併排</a:t>
            </a:r>
            <a:r>
              <a:rPr lang="en-US" altLang="zh-TW" dirty="0" smtClean="0"/>
              <a:t>(col-md-3)</a:t>
            </a:r>
            <a:r>
              <a:rPr lang="zh-TW" altLang="en-US" dirty="0" smtClean="0"/>
              <a:t>的方式顯示，但是當畫面小於</a:t>
            </a:r>
            <a:r>
              <a:rPr lang="en-US" altLang="zh-TW" dirty="0" smtClean="0"/>
              <a:t>768px</a:t>
            </a:r>
            <a:r>
              <a:rPr lang="zh-TW" altLang="en-US" dirty="0" smtClean="0"/>
              <a:t>的時候，我們將採用一行一個</a:t>
            </a:r>
            <a:r>
              <a:rPr lang="en-US" altLang="zh-TW" dirty="0" smtClean="0"/>
              <a:t>(col-12)</a:t>
            </a:r>
            <a:r>
              <a:rPr lang="zh-TW" altLang="en-US" dirty="0" smtClean="0"/>
              <a:t>的方式顯示</a:t>
            </a:r>
            <a:endParaRPr lang="en-US" altLang="zh-TW" dirty="0" smtClean="0"/>
          </a:p>
          <a:p>
            <a:r>
              <a:rPr lang="zh-TW" altLang="en-US" dirty="0" smtClean="0"/>
              <a:t>首先來介紹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用到的屬性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en-US" altLang="zh-TW" dirty="0" err="1" smtClean="0"/>
              <a:t>img</a:t>
            </a:r>
            <a:r>
              <a:rPr lang="en-US" altLang="zh-TW" dirty="0" smtClean="0"/>
              <a:t>-fluid</a:t>
            </a:r>
            <a:r>
              <a:rPr lang="zh-TW" altLang="en-US" dirty="0" smtClean="0"/>
              <a:t>：圖片可直接套用</a:t>
            </a:r>
            <a:r>
              <a:rPr lang="en-US" altLang="zh-TW" dirty="0" err="1" smtClean="0"/>
              <a:t>rwd</a:t>
            </a:r>
            <a:r>
              <a:rPr lang="zh-TW" altLang="en-US" dirty="0" smtClean="0"/>
              <a:t>的效果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d-block</a:t>
            </a:r>
            <a:r>
              <a:rPr lang="zh-TW" altLang="en-US" dirty="0" smtClean="0"/>
              <a:t>：讓圖片用</a:t>
            </a:r>
            <a:r>
              <a:rPr lang="en-US" altLang="zh-TW" dirty="0" smtClean="0"/>
              <a:t>block</a:t>
            </a:r>
            <a:r>
              <a:rPr lang="zh-TW" altLang="en-US" dirty="0" smtClean="0"/>
              <a:t>的方式來顯示。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m-auto</a:t>
            </a:r>
            <a:r>
              <a:rPr lang="zh-TW" altLang="en-US" dirty="0" smtClean="0"/>
              <a:t>：讓圖片水平置中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w-50</a:t>
            </a:r>
            <a:r>
              <a:rPr lang="zh-TW" altLang="en-US" dirty="0" smtClean="0"/>
              <a:t>：將圖片縮小</a:t>
            </a:r>
            <a:r>
              <a:rPr lang="en-US" altLang="zh-TW" dirty="0" smtClean="0"/>
              <a:t>50%</a:t>
            </a:r>
            <a:r>
              <a:rPr lang="zh-TW" altLang="en-US" dirty="0" smtClean="0"/>
              <a:t>來顯示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185" t="9652" r="1031" b="83954"/>
          <a:stretch/>
        </p:blipFill>
        <p:spPr>
          <a:xfrm>
            <a:off x="541064" y="2646484"/>
            <a:ext cx="10989476" cy="3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0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Part4:</a:t>
            </a:r>
            <a:r>
              <a:rPr lang="zh-TW" altLang="en-US" dirty="0"/>
              <a:t>分類介紹</a:t>
            </a:r>
            <a:r>
              <a:rPr lang="en-US" altLang="zh-TW" dirty="0"/>
              <a:t>-</a:t>
            </a:r>
            <a:r>
              <a:rPr lang="zh-TW" altLang="en-US" dirty="0"/>
              <a:t>分類內容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內文的部分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mt-3 </a:t>
            </a:r>
            <a:r>
              <a:rPr lang="zh-TW" altLang="en-US" dirty="0" smtClean="0"/>
              <a:t>：設定與上方物件的距離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這個範例設定為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個單位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mb-2</a:t>
            </a:r>
            <a:r>
              <a:rPr lang="zh-TW" altLang="en-US" dirty="0" smtClean="0"/>
              <a:t>：設定與下方物件的距離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這個範例設定為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個單位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text- </a:t>
            </a:r>
            <a:r>
              <a:rPr lang="zh-TW" altLang="en-US" dirty="0" smtClean="0"/>
              <a:t>：設定文字的顏色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8586" t="15623" r="1032" b="17312"/>
          <a:stretch/>
        </p:blipFill>
        <p:spPr>
          <a:xfrm>
            <a:off x="1347586" y="3050931"/>
            <a:ext cx="9409501" cy="333320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987918" y="3074361"/>
            <a:ext cx="7360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92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Part4:</a:t>
            </a:r>
            <a:r>
              <a:rPr lang="zh-TW" altLang="en-US" dirty="0"/>
              <a:t>分類介紹</a:t>
            </a:r>
            <a:r>
              <a:rPr lang="en-US" altLang="zh-TW" dirty="0"/>
              <a:t>-</a:t>
            </a:r>
            <a:r>
              <a:rPr lang="zh-TW" altLang="en-US" dirty="0"/>
              <a:t>分類內容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按鈕的部分</a:t>
            </a:r>
            <a:endParaRPr lang="en-US" altLang="zh-TW" dirty="0" smtClean="0"/>
          </a:p>
          <a:p>
            <a:endParaRPr lang="en-US" altLang="zh-TW" dirty="0"/>
          </a:p>
          <a:p>
            <a:pPr lvl="1"/>
            <a:r>
              <a:rPr lang="en-US" altLang="zh-TW" dirty="0" err="1" smtClean="0"/>
              <a:t>btn</a:t>
            </a:r>
            <a:r>
              <a:rPr lang="zh-TW" altLang="en-US" dirty="0" smtClean="0"/>
              <a:t>：套用</a:t>
            </a:r>
            <a:r>
              <a:rPr lang="en-US" altLang="zh-TW" dirty="0" smtClean="0"/>
              <a:t>button </a:t>
            </a:r>
            <a:r>
              <a:rPr lang="zh-TW" altLang="en-US" dirty="0" smtClean="0"/>
              <a:t>的屬性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btn</a:t>
            </a:r>
            <a:r>
              <a:rPr lang="en-US" altLang="zh-TW" dirty="0" smtClean="0"/>
              <a:t>-primary:</a:t>
            </a:r>
            <a:r>
              <a:rPr lang="zh-TW" altLang="en-US" dirty="0" smtClean="0"/>
              <a:t>設定按鈕的顏色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btn-lg</a:t>
            </a:r>
            <a:r>
              <a:rPr lang="zh-TW" altLang="en-US" dirty="0" smtClean="0"/>
              <a:t>：顯示大尺寸的按鈕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btn</a:t>
            </a:r>
            <a:r>
              <a:rPr lang="en-US" altLang="zh-TW" dirty="0" smtClean="0"/>
              <a:t>-block</a:t>
            </a:r>
            <a:r>
              <a:rPr lang="zh-TW" altLang="en-US" dirty="0" smtClean="0"/>
              <a:t>：讓按鈕的尺寸延伸，跟父容器的寬度一樣寬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8242" b="8242"/>
          <a:stretch/>
        </p:blipFill>
        <p:spPr>
          <a:xfrm>
            <a:off x="1149109" y="1758462"/>
            <a:ext cx="7839075" cy="3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Part4:</a:t>
            </a:r>
            <a:r>
              <a:rPr lang="zh-TW" altLang="en-US" dirty="0"/>
              <a:t>分類介紹</a:t>
            </a:r>
            <a:r>
              <a:rPr lang="en-US" altLang="zh-TW" dirty="0"/>
              <a:t>-</a:t>
            </a:r>
            <a:r>
              <a:rPr lang="zh-TW" altLang="en-US" dirty="0"/>
              <a:t>分類內容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為了讓個分類間有比較明顯的效果，我們透過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加上網頁的邊框及陰影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997927" y="1934673"/>
            <a:ext cx="4762500" cy="1704975"/>
            <a:chOff x="1024304" y="1987427"/>
            <a:chExt cx="4762500" cy="17049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304" y="1987427"/>
              <a:ext cx="4762500" cy="1704975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267110" y="1987427"/>
              <a:ext cx="5196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23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頁腳設定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最後，一般網頁設計時，多數都會加上頁腳，在這範例我們採用 </a:t>
            </a:r>
            <a:r>
              <a:rPr lang="en-US" altLang="zh-TW" dirty="0" smtClean="0"/>
              <a:t>&lt;footer&gt;</a:t>
            </a:r>
            <a:r>
              <a:rPr lang="zh-TW" altLang="en-US" dirty="0" smtClean="0"/>
              <a:t>標籤直接定義頁腳</a:t>
            </a:r>
            <a:endParaRPr lang="en-US" altLang="zh-TW" dirty="0" smtClean="0"/>
          </a:p>
          <a:p>
            <a:r>
              <a:rPr lang="zh-TW" altLang="en-US" dirty="0" smtClean="0"/>
              <a:t>在頁腳的背景顏色的部分，用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-block</a:t>
            </a:r>
            <a:r>
              <a:rPr lang="zh-TW" altLang="en-US" dirty="0" smtClean="0"/>
              <a:t>作為背景顏色設定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FF00"/>
                </a:solidFill>
              </a:rPr>
              <a:t>由於</a:t>
            </a:r>
            <a:r>
              <a:rPr lang="en-US" altLang="zh-TW" dirty="0" smtClean="0">
                <a:solidFill>
                  <a:srgbClr val="FFFF00"/>
                </a:solidFill>
              </a:rPr>
              <a:t>&lt;p&gt;</a:t>
            </a:r>
            <a:r>
              <a:rPr lang="zh-TW" altLang="en-US" dirty="0" smtClean="0">
                <a:solidFill>
                  <a:srgbClr val="FFFF00"/>
                </a:solidFill>
              </a:rPr>
              <a:t>標籤當中，原先預設</a:t>
            </a:r>
            <a:r>
              <a:rPr lang="en-US" altLang="zh-TW" dirty="0" smtClean="0">
                <a:solidFill>
                  <a:srgbClr val="FFFF00"/>
                </a:solidFill>
              </a:rPr>
              <a:t>margin-bottom:1rem</a:t>
            </a:r>
            <a:r>
              <a:rPr lang="zh-TW" altLang="en-US" dirty="0" smtClean="0">
                <a:solidFill>
                  <a:srgbClr val="FFFF00"/>
                </a:solidFill>
              </a:rPr>
              <a:t>，因此我們透過 </a:t>
            </a:r>
            <a:r>
              <a:rPr lang="en-US" altLang="zh-TW" dirty="0" smtClean="0">
                <a:solidFill>
                  <a:srgbClr val="FF0000"/>
                </a:solidFill>
              </a:rPr>
              <a:t>mb-0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class</a:t>
            </a:r>
            <a:r>
              <a:rPr lang="zh-TW" altLang="en-US" dirty="0" smtClean="0">
                <a:solidFill>
                  <a:srgbClr val="FFFF00"/>
                </a:solidFill>
              </a:rPr>
              <a:t>，將預設的</a:t>
            </a:r>
            <a:r>
              <a:rPr lang="en-US" altLang="zh-TW" dirty="0" smtClean="0">
                <a:solidFill>
                  <a:srgbClr val="FFFF00"/>
                </a:solidFill>
              </a:rPr>
              <a:t>padding</a:t>
            </a:r>
            <a:r>
              <a:rPr lang="zh-TW" altLang="en-US" dirty="0" smtClean="0">
                <a:solidFill>
                  <a:srgbClr val="FFFF00"/>
                </a:solidFill>
              </a:rPr>
              <a:t>移除，讓</a:t>
            </a:r>
            <a:r>
              <a:rPr lang="en-US" altLang="zh-TW" dirty="0" smtClean="0">
                <a:solidFill>
                  <a:srgbClr val="FFFF00"/>
                </a:solidFill>
              </a:rPr>
              <a:t>footer</a:t>
            </a:r>
            <a:r>
              <a:rPr lang="zh-TW" altLang="en-US" dirty="0" smtClean="0">
                <a:solidFill>
                  <a:srgbClr val="FFFF00"/>
                </a:solidFill>
              </a:rPr>
              <a:t>可以緊貼網頁的最下方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/>
              <a:t>為了讓頁腳更美觀，我們將頁腳的相關設定寫在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</a:t>
            </a:r>
            <a:endParaRPr lang="en-US" altLang="zh-TW" dirty="0" smtClean="0"/>
          </a:p>
          <a:p>
            <a:r>
              <a:rPr lang="zh-TW" altLang="en-US" dirty="0" smtClean="0"/>
              <a:t>在這範例中我們是將顏色透過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來定義，但這並非唯一使用的方法，你也可透過</a:t>
            </a:r>
            <a:r>
              <a:rPr lang="en-US" altLang="zh-TW" dirty="0" smtClean="0"/>
              <a:t>CSS</a:t>
            </a:r>
            <a:r>
              <a:rPr lang="zh-TW" altLang="en-US" dirty="0"/>
              <a:t>直接</a:t>
            </a:r>
            <a:r>
              <a:rPr lang="zh-TW" altLang="en-US" dirty="0" smtClean="0"/>
              <a:t>定義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11090" y="4167697"/>
            <a:ext cx="9620250" cy="828675"/>
            <a:chOff x="811090" y="4219209"/>
            <a:chExt cx="9620250" cy="82867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090" y="4219209"/>
              <a:ext cx="9620250" cy="828675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9695241" y="4219209"/>
              <a:ext cx="736099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HTML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811090" y="5389039"/>
            <a:ext cx="3209925" cy="1076325"/>
            <a:chOff x="811090" y="5512131"/>
            <a:chExt cx="3209925" cy="10763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090" y="5512131"/>
              <a:ext cx="3209925" cy="107632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501321" y="5512131"/>
              <a:ext cx="5196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157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Sample1 - </a:t>
            </a:r>
            <a:r>
              <a:rPr lang="zh-TW" altLang="en-US" dirty="0" smtClean="0"/>
              <a:t>網頁佈局與基礎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樣式應用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426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畫面</a:t>
            </a:r>
            <a:r>
              <a:rPr lang="zh-TW" altLang="en-US" dirty="0"/>
              <a:t>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9" y="1490078"/>
            <a:ext cx="2711027" cy="520556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383433" y="1120746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549771" y="988890"/>
            <a:ext cx="10631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 </a:t>
            </a:r>
            <a:endParaRPr lang="zh-TW" altLang="en-US" dirty="0"/>
          </a:p>
        </p:txBody>
      </p:sp>
      <p:pic>
        <p:nvPicPr>
          <p:cNvPr id="9" name="圖片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30" y="1959144"/>
            <a:ext cx="6668707" cy="3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1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Sample2 - </a:t>
            </a:r>
            <a:r>
              <a:rPr lang="zh-TW" altLang="en-US" b="1" dirty="0" smtClean="0"/>
              <a:t>崁入影片</a:t>
            </a:r>
            <a:r>
              <a:rPr lang="en-US" altLang="zh-TW" b="1" dirty="0"/>
              <a:t>(embed</a:t>
            </a:r>
            <a:r>
              <a:rPr lang="zh-TW" altLang="en-US" b="1" dirty="0"/>
              <a:t> </a:t>
            </a:r>
            <a:r>
              <a:rPr lang="en-US" altLang="zh-TW" b="1" dirty="0"/>
              <a:t>video)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60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示範網頁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34340" y="1000251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在這範例當中我們將作出如下圖概念的網頁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2998178" y="1926095"/>
            <a:ext cx="4870938" cy="4226917"/>
            <a:chOff x="2998178" y="1926095"/>
            <a:chExt cx="4870938" cy="4226917"/>
          </a:xfrm>
        </p:grpSpPr>
        <p:sp>
          <p:nvSpPr>
            <p:cNvPr id="2" name="文字方塊 1"/>
            <p:cNvSpPr txBox="1"/>
            <p:nvPr/>
          </p:nvSpPr>
          <p:spPr>
            <a:xfrm>
              <a:off x="2998178" y="1926095"/>
              <a:ext cx="4870938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zh-TW" dirty="0" smtClean="0"/>
            </a:p>
            <a:p>
              <a:pPr algn="ctr"/>
              <a:r>
                <a:rPr lang="zh-TW" altLang="en-US" dirty="0" smtClean="0"/>
                <a:t>網頁標題</a:t>
              </a:r>
              <a:r>
                <a:rPr lang="en-US" altLang="zh-TW" dirty="0" smtClean="0"/>
                <a:t>(</a:t>
              </a:r>
              <a:r>
                <a:rPr lang="zh-TW" altLang="en-US" dirty="0" smtClean="0"/>
                <a:t>圖片</a:t>
              </a:r>
              <a:r>
                <a:rPr lang="en-US" altLang="zh-TW" dirty="0" smtClean="0"/>
                <a:t>)</a:t>
              </a:r>
            </a:p>
            <a:p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998178" y="2849425"/>
              <a:ext cx="487093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zh-TW" altLang="en-US" dirty="0" smtClean="0"/>
                <a:t>網頁選單</a:t>
              </a:r>
              <a:endParaRPr lang="en-US" altLang="zh-TW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998178" y="5783680"/>
              <a:ext cx="487093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 algn="ctr"/>
              <a:r>
                <a:rPr lang="zh-TW" altLang="en-US" dirty="0"/>
                <a:t>頁腳</a:t>
              </a:r>
              <a:endParaRPr lang="en-US" altLang="zh-TW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998178" y="3212881"/>
              <a:ext cx="4870938" cy="25853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 algn="ctr"/>
              <a:r>
                <a:rPr lang="zh-TW" altLang="en-US" dirty="0" smtClean="0"/>
                <a:t>網頁內文</a:t>
              </a:r>
              <a:r>
                <a:rPr lang="en-US" altLang="zh-TW" dirty="0" smtClean="0"/>
                <a:t>-</a:t>
              </a:r>
              <a:r>
                <a:rPr lang="zh-TW" altLang="en-US" dirty="0" smtClean="0"/>
                <a:t>影片</a:t>
              </a:r>
              <a:r>
                <a:rPr lang="en-US" altLang="zh-TW" dirty="0" smtClean="0"/>
                <a:t>+</a:t>
              </a:r>
              <a:r>
                <a:rPr lang="zh-TW" altLang="en-US" dirty="0" smtClean="0"/>
                <a:t>文字</a:t>
              </a:r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  <a:p>
              <a:pPr lvl="1"/>
              <a:endParaRPr lang="en-US" altLang="zh-TW" dirty="0"/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3624789" y="3582213"/>
              <a:ext cx="3763426" cy="830997"/>
              <a:chOff x="7711014" y="731642"/>
              <a:chExt cx="3763426" cy="830997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7711014" y="731642"/>
                <a:ext cx="3763426" cy="83099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zh-TW" altLang="en-US" dirty="0" smtClean="0"/>
                  <a:t> 區塊</a:t>
                </a:r>
                <a:r>
                  <a:rPr lang="en-US" altLang="zh-TW" dirty="0" smtClean="0"/>
                  <a:t>1</a:t>
                </a:r>
                <a:endParaRPr lang="en-US" altLang="zh-TW" dirty="0"/>
              </a:p>
              <a:p>
                <a:pPr algn="ctr"/>
                <a:endParaRPr lang="en-US" altLang="zh-TW" dirty="0" smtClean="0"/>
              </a:p>
              <a:p>
                <a:r>
                  <a:rPr lang="en-US" altLang="zh-TW" dirty="0" smtClean="0"/>
                  <a:t>  </a:t>
                </a:r>
                <a:endParaRPr lang="zh-TW" altLang="en-US" dirty="0"/>
              </a:p>
            </p:txBody>
          </p:sp>
          <p:sp>
            <p:nvSpPr>
              <p:cNvPr id="3" name="文字方塊 2"/>
              <p:cNvSpPr txBox="1"/>
              <p:nvPr/>
            </p:nvSpPr>
            <p:spPr>
              <a:xfrm>
                <a:off x="8036398" y="1065748"/>
                <a:ext cx="1448623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文</a:t>
                </a:r>
                <a:r>
                  <a:rPr lang="zh-TW" altLang="en-US" dirty="0"/>
                  <a:t>字</a:t>
                </a: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9819297" y="1065748"/>
                <a:ext cx="126625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影片</a:t>
                </a:r>
                <a:endParaRPr lang="zh-TW" altLang="en-US" dirty="0"/>
              </a:p>
            </p:txBody>
          </p:sp>
        </p:grpSp>
        <p:grpSp>
          <p:nvGrpSpPr>
            <p:cNvPr id="29" name="群組 28"/>
            <p:cNvGrpSpPr/>
            <p:nvPr/>
          </p:nvGrpSpPr>
          <p:grpSpPr>
            <a:xfrm>
              <a:off x="3624789" y="4626924"/>
              <a:ext cx="3763426" cy="830997"/>
              <a:chOff x="7711014" y="731642"/>
              <a:chExt cx="3763426" cy="83099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文字方塊 29"/>
              <p:cNvSpPr txBox="1"/>
              <p:nvPr/>
            </p:nvSpPr>
            <p:spPr>
              <a:xfrm>
                <a:off x="7711014" y="731642"/>
                <a:ext cx="3763426" cy="830997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zh-TW" altLang="en-US" dirty="0" smtClean="0"/>
                  <a:t> 區塊</a:t>
                </a:r>
                <a:r>
                  <a:rPr lang="en-US" altLang="zh-TW" dirty="0" smtClean="0"/>
                  <a:t>2</a:t>
                </a:r>
                <a:endParaRPr lang="en-US" altLang="zh-TW" dirty="0"/>
              </a:p>
              <a:p>
                <a:pPr algn="ctr"/>
                <a:endParaRPr lang="en-US" altLang="zh-TW" dirty="0" smtClean="0"/>
              </a:p>
              <a:p>
                <a:r>
                  <a:rPr lang="en-US" altLang="zh-TW" dirty="0" smtClean="0"/>
                  <a:t>  </a:t>
                </a:r>
                <a:endParaRPr lang="zh-TW" altLang="en-US" dirty="0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8036398" y="1065748"/>
                <a:ext cx="1448623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文</a:t>
                </a:r>
                <a:r>
                  <a:rPr lang="zh-TW" altLang="en-US" dirty="0"/>
                  <a:t>字</a:t>
                </a:r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9819297" y="1065748"/>
                <a:ext cx="126625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影片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327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設計概述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網頁標題與頁腳的部分與先前的範例相同，因此不在</a:t>
            </a:r>
            <a:r>
              <a:rPr lang="zh-TW" altLang="en-US" dirty="0" smtClean="0"/>
              <a:t>贅述</a:t>
            </a:r>
            <a:endParaRPr lang="en-US" altLang="zh-TW" dirty="0" smtClean="0"/>
          </a:p>
          <a:p>
            <a:r>
              <a:rPr lang="zh-TW" altLang="en-US" dirty="0" smtClean="0"/>
              <a:t>在這單元，我們將學到以下的元件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崁入影片</a:t>
            </a:r>
            <a:endParaRPr lang="en-US" altLang="zh-TW" dirty="0" smtClean="0"/>
          </a:p>
          <a:p>
            <a:r>
              <a:rPr lang="en-US" altLang="zh-TW" dirty="0" smtClean="0"/>
              <a:t>Sample </a:t>
            </a:r>
            <a:r>
              <a:rPr lang="en-US" altLang="zh-TW" dirty="0"/>
              <a:t>GitHub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2"/>
              </a:rPr>
              <a:t>https://margesnpust.github.io/NPUST_BS/BS-Sample2/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zh-TW" altLang="en-US" dirty="0" smtClean="0"/>
              <a:t>原始碼下載：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https://github.com/MargesNpust/NPUST_BS/tree/master/BS-Sample2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213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崁入影片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網頁中，若要設定響應式圖片，則單純地將寬度設定為</a:t>
            </a:r>
            <a:r>
              <a:rPr lang="en-US" altLang="zh-TW" dirty="0" smtClean="0"/>
              <a:t>100%</a:t>
            </a:r>
            <a:r>
              <a:rPr lang="zh-TW" altLang="en-US" dirty="0" smtClean="0"/>
              <a:t>，高度設定為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就能具備彈性的調整能力，但此方法在影片卻不適用</a:t>
            </a:r>
            <a:endParaRPr lang="en-US" altLang="zh-TW" dirty="0" smtClean="0"/>
          </a:p>
          <a:p>
            <a:r>
              <a:rPr lang="zh-TW" altLang="en-US" dirty="0" smtClean="0"/>
              <a:t>在影片當中，則是要加入</a:t>
            </a:r>
            <a:r>
              <a:rPr lang="en-US" altLang="zh-TW" dirty="0" smtClean="0">
                <a:solidFill>
                  <a:srgbClr val="FFFF00"/>
                </a:solidFill>
              </a:rPr>
              <a:t>.embed-responsive</a:t>
            </a:r>
            <a:r>
              <a:rPr lang="zh-TW" altLang="en-US" dirty="0" smtClean="0">
                <a:solidFill>
                  <a:srgbClr val="FFFF00"/>
                </a:solidFill>
              </a:rPr>
              <a:t> </a:t>
            </a:r>
            <a:r>
              <a:rPr lang="zh-TW" altLang="en-US" dirty="0" smtClean="0"/>
              <a:t>以及 </a:t>
            </a:r>
            <a:r>
              <a:rPr lang="en-US" altLang="zh-TW" dirty="0">
                <a:solidFill>
                  <a:srgbClr val="FFFF00"/>
                </a:solidFill>
              </a:rPr>
              <a:t>.embed-responsive-item</a:t>
            </a:r>
            <a:r>
              <a:rPr lang="zh-TW" altLang="en-US" dirty="0" smtClean="0">
                <a:solidFill>
                  <a:srgbClr val="FFFF00"/>
                </a:solidFill>
              </a:rPr>
              <a:t> </a:t>
            </a:r>
            <a:r>
              <a:rPr lang="zh-TW" altLang="en-US" dirty="0" smtClean="0"/>
              <a:t>就可達成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的需求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-1" r="-4494"/>
          <a:stretch/>
        </p:blipFill>
        <p:spPr>
          <a:xfrm>
            <a:off x="4423832" y="3549448"/>
            <a:ext cx="7768168" cy="8546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32" y="2474670"/>
            <a:ext cx="3257820" cy="4391758"/>
          </a:xfrm>
          <a:prstGeom prst="rect">
            <a:avLst/>
          </a:prstGeom>
        </p:spPr>
      </p:pic>
      <p:sp>
        <p:nvSpPr>
          <p:cNvPr id="14" name="向左箭號圖說文字 13"/>
          <p:cNvSpPr/>
          <p:nvPr/>
        </p:nvSpPr>
        <p:spPr>
          <a:xfrm>
            <a:off x="4799151" y="5147134"/>
            <a:ext cx="3474411" cy="8936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FF"/>
                </a:solidFill>
              </a:rPr>
              <a:t>未套用</a:t>
            </a:r>
            <a:r>
              <a:rPr lang="en-US" altLang="zh-TW" b="1" dirty="0">
                <a:solidFill>
                  <a:srgbClr val="FFFFFF"/>
                </a:solidFill>
              </a:rPr>
              <a:t>RWD</a:t>
            </a:r>
            <a:r>
              <a:rPr lang="zh-TW" altLang="en-US" b="1" dirty="0">
                <a:solidFill>
                  <a:srgbClr val="FFFFFF"/>
                </a:solidFill>
              </a:rPr>
              <a:t>效果的</a:t>
            </a:r>
            <a:r>
              <a:rPr lang="en-US" altLang="zh-TW" b="1" dirty="0">
                <a:solidFill>
                  <a:srgbClr val="FFFFFF"/>
                </a:solidFill>
              </a:rPr>
              <a:t>Video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sp>
        <p:nvSpPr>
          <p:cNvPr id="15" name="向左箭號圖說文字 14"/>
          <p:cNvSpPr/>
          <p:nvPr/>
        </p:nvSpPr>
        <p:spPr>
          <a:xfrm>
            <a:off x="4670198" y="2539097"/>
            <a:ext cx="3474411" cy="8936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84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FF"/>
                </a:solidFill>
              </a:rPr>
              <a:t>套用</a:t>
            </a:r>
            <a:r>
              <a:rPr lang="en-US" altLang="zh-TW" b="1" dirty="0">
                <a:solidFill>
                  <a:srgbClr val="FFFFFF"/>
                </a:solidFill>
              </a:rPr>
              <a:t>RWD</a:t>
            </a:r>
            <a:r>
              <a:rPr lang="zh-TW" altLang="en-US" b="1" dirty="0">
                <a:solidFill>
                  <a:srgbClr val="FFFFFF"/>
                </a:solidFill>
              </a:rPr>
              <a:t>效果的</a:t>
            </a:r>
            <a:r>
              <a:rPr lang="en-US" altLang="zh-TW" b="1" dirty="0">
                <a:solidFill>
                  <a:srgbClr val="FFFFFF"/>
                </a:solidFill>
              </a:rPr>
              <a:t>Video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3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影片比例設定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922868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由於影片有各種顯示比例，而為了讓影片能正確顯示，</a:t>
            </a:r>
            <a:r>
              <a:rPr lang="en-US" altLang="zh-TW" dirty="0" smtClean="0"/>
              <a:t>BS</a:t>
            </a:r>
            <a:r>
              <a:rPr lang="zh-TW" altLang="en-US" dirty="0" smtClean="0"/>
              <a:t>也支援多種比例的影片格式，寫法如下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25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9615" y="1294718"/>
            <a:ext cx="6423660" cy="5355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&lt;!-- </a:t>
            </a:r>
            <a:r>
              <a:rPr lang="en-US" altLang="zh-TW" b="1" dirty="0" smtClean="0">
                <a:solidFill>
                  <a:srgbClr val="FFFF00"/>
                </a:solidFill>
              </a:rPr>
              <a:t>21:9 aspect ratio </a:t>
            </a:r>
            <a:r>
              <a:rPr lang="en-US" altLang="zh-TW" dirty="0" smtClean="0"/>
              <a:t>--&gt;</a:t>
            </a:r>
          </a:p>
          <a:p>
            <a:pPr lvl="1"/>
            <a:r>
              <a:rPr lang="en-US" altLang="zh-TW" dirty="0" smtClean="0"/>
              <a:t>&lt;div class="embed-responsive embed-responsive-21by9"&gt;</a:t>
            </a:r>
          </a:p>
          <a:p>
            <a:pPr lvl="1"/>
            <a:r>
              <a:rPr lang="en-US" altLang="zh-TW" dirty="0" smtClean="0"/>
              <a:t>  &lt;iframe class="embed-responsive-item"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="..."&gt;&lt;/iframe&gt;</a:t>
            </a:r>
          </a:p>
          <a:p>
            <a:pPr lvl="1"/>
            <a:r>
              <a:rPr lang="en-US" altLang="zh-TW" dirty="0" smtClean="0"/>
              <a:t>&lt;/div&gt;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&lt;!-- </a:t>
            </a:r>
            <a:r>
              <a:rPr lang="en-US" altLang="zh-TW" b="1" dirty="0" smtClean="0">
                <a:solidFill>
                  <a:srgbClr val="FFFF00"/>
                </a:solidFill>
              </a:rPr>
              <a:t>16:9 aspect ratio </a:t>
            </a:r>
            <a:r>
              <a:rPr lang="en-US" altLang="zh-TW" dirty="0" smtClean="0"/>
              <a:t>--&gt;</a:t>
            </a:r>
          </a:p>
          <a:p>
            <a:pPr lvl="1"/>
            <a:r>
              <a:rPr lang="en-US" altLang="zh-TW" dirty="0" smtClean="0"/>
              <a:t>&lt;div class="embed-responsive embed-responsive-16by9"&gt;</a:t>
            </a:r>
          </a:p>
          <a:p>
            <a:pPr lvl="1"/>
            <a:r>
              <a:rPr lang="en-US" altLang="zh-TW" dirty="0" smtClean="0"/>
              <a:t>  &lt;iframe class="embed-responsive-item"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="..."&gt;&lt;/iframe&gt;</a:t>
            </a:r>
          </a:p>
          <a:p>
            <a:pPr lvl="1"/>
            <a:r>
              <a:rPr lang="en-US" altLang="zh-TW" dirty="0" smtClean="0"/>
              <a:t>&lt;/div&gt;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&lt;!-- </a:t>
            </a:r>
            <a:r>
              <a:rPr lang="en-US" altLang="zh-TW" b="1" dirty="0" smtClean="0">
                <a:solidFill>
                  <a:srgbClr val="FFFF00"/>
                </a:solidFill>
              </a:rPr>
              <a:t>4:3 aspect ratio </a:t>
            </a:r>
            <a:r>
              <a:rPr lang="en-US" altLang="zh-TW" dirty="0" smtClean="0"/>
              <a:t>--&gt;</a:t>
            </a:r>
          </a:p>
          <a:p>
            <a:pPr lvl="1"/>
            <a:r>
              <a:rPr lang="en-US" altLang="zh-TW" dirty="0" smtClean="0"/>
              <a:t>&lt;div class="embed-responsive embed-responsive-4by3"&gt;</a:t>
            </a:r>
          </a:p>
          <a:p>
            <a:pPr lvl="1"/>
            <a:r>
              <a:rPr lang="en-US" altLang="zh-TW" dirty="0" smtClean="0"/>
              <a:t>  &lt;iframe class="embed-responsive-item"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="..."&gt;&lt;/iframe&gt;</a:t>
            </a:r>
          </a:p>
          <a:p>
            <a:pPr lvl="1"/>
            <a:r>
              <a:rPr lang="en-US" altLang="zh-TW" dirty="0" smtClean="0"/>
              <a:t>&lt;/div&gt;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&lt;!-- </a:t>
            </a:r>
            <a:r>
              <a:rPr lang="en-US" altLang="zh-TW" b="1" dirty="0" smtClean="0">
                <a:solidFill>
                  <a:srgbClr val="FFFF00"/>
                </a:solidFill>
              </a:rPr>
              <a:t>1:1 aspect ratio </a:t>
            </a:r>
            <a:r>
              <a:rPr lang="en-US" altLang="zh-TW" dirty="0" smtClean="0"/>
              <a:t>--&gt;</a:t>
            </a:r>
          </a:p>
          <a:p>
            <a:pPr lvl="1"/>
            <a:r>
              <a:rPr lang="en-US" altLang="zh-TW" dirty="0" smtClean="0"/>
              <a:t>&lt;div class="embed-responsive embed-responsive-1by1"&gt;</a:t>
            </a:r>
          </a:p>
          <a:p>
            <a:pPr lvl="1"/>
            <a:r>
              <a:rPr lang="en-US" altLang="zh-TW" dirty="0" smtClean="0"/>
              <a:t>  &lt;iframe class="embed-responsive-item"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="..."&gt;&lt;/iframe&gt;</a:t>
            </a:r>
          </a:p>
          <a:p>
            <a:pPr lvl="1"/>
            <a:r>
              <a:rPr lang="en-US" altLang="zh-TW" dirty="0" smtClean="0"/>
              <a:t>&lt;/div&gt;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08049" y="6465364"/>
            <a:ext cx="418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sample_BS_Comp_Video_aspectratio.html</a:t>
            </a:r>
          </a:p>
        </p:txBody>
      </p:sp>
    </p:spTree>
    <p:extLst>
      <p:ext uri="{BB962C8B-B14F-4D97-AF65-F5344CB8AC3E}">
        <p14:creationId xmlns:p14="http://schemas.microsoft.com/office/powerpoint/2010/main" val="674856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崁入影片</a:t>
            </a:r>
            <a:r>
              <a:rPr lang="en-US" altLang="zh-TW" dirty="0"/>
              <a:t>(</a:t>
            </a:r>
            <a:r>
              <a:rPr lang="zh-TW" altLang="en-US" dirty="0"/>
              <a:t>影片比例設定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26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005598" y="6465364"/>
            <a:ext cx="418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sample_BS_Comp_Video_aspectratio.html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150" y="1397795"/>
            <a:ext cx="11202988" cy="38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崁入影片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在這範例當中，我們希望達到以下的效果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312253" y="2278841"/>
            <a:ext cx="4870938" cy="4226917"/>
            <a:chOff x="2998178" y="1926095"/>
            <a:chExt cx="4870938" cy="4226917"/>
          </a:xfrm>
        </p:grpSpPr>
        <p:sp>
          <p:nvSpPr>
            <p:cNvPr id="7" name="文字方塊 6"/>
            <p:cNvSpPr txBox="1"/>
            <p:nvPr/>
          </p:nvSpPr>
          <p:spPr>
            <a:xfrm>
              <a:off x="2998178" y="1926095"/>
              <a:ext cx="4870938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altLang="zh-TW" dirty="0" smtClean="0"/>
            </a:p>
            <a:p>
              <a:pPr algn="ctr"/>
              <a:r>
                <a:rPr lang="zh-TW" altLang="en-US" dirty="0" smtClean="0"/>
                <a:t>網頁標題</a:t>
              </a:r>
              <a:r>
                <a:rPr lang="en-US" altLang="zh-TW" dirty="0" smtClean="0"/>
                <a:t>(</a:t>
              </a:r>
              <a:r>
                <a:rPr lang="zh-TW" altLang="en-US" dirty="0" smtClean="0"/>
                <a:t>圖片</a:t>
              </a:r>
              <a:r>
                <a:rPr lang="en-US" altLang="zh-TW" dirty="0" smtClean="0"/>
                <a:t>)</a:t>
              </a:r>
            </a:p>
            <a:p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998178" y="2849425"/>
              <a:ext cx="487093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1" algn="ctr"/>
              <a:r>
                <a:rPr lang="zh-TW" altLang="en-US" dirty="0" smtClean="0"/>
                <a:t>網頁選單</a:t>
              </a:r>
              <a:endParaRPr lang="en-US" altLang="zh-TW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998178" y="5783680"/>
              <a:ext cx="4870938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 algn="ctr"/>
              <a:r>
                <a:rPr lang="zh-TW" altLang="en-US" dirty="0"/>
                <a:t>頁腳</a:t>
              </a:r>
              <a:endParaRPr lang="en-US" altLang="zh-TW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8178" y="3212881"/>
              <a:ext cx="4870938" cy="25853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 algn="ctr"/>
              <a:r>
                <a:rPr lang="zh-TW" altLang="en-US" dirty="0" smtClean="0"/>
                <a:t>網頁內文</a:t>
              </a:r>
              <a:r>
                <a:rPr lang="en-US" altLang="zh-TW" dirty="0" smtClean="0"/>
                <a:t>-</a:t>
              </a:r>
              <a:r>
                <a:rPr lang="zh-TW" altLang="en-US" dirty="0" smtClean="0"/>
                <a:t>影片</a:t>
              </a:r>
              <a:r>
                <a:rPr lang="en-US" altLang="zh-TW" dirty="0" smtClean="0"/>
                <a:t>+</a:t>
              </a:r>
              <a:r>
                <a:rPr lang="zh-TW" altLang="en-US" dirty="0" smtClean="0"/>
                <a:t>文字</a:t>
              </a:r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  <a:p>
              <a:pPr lvl="1"/>
              <a:endParaRPr lang="en-US" altLang="zh-TW" dirty="0"/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3624789" y="3582213"/>
              <a:ext cx="3763426" cy="830997"/>
              <a:chOff x="7711014" y="731642"/>
              <a:chExt cx="3763426" cy="830997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7711014" y="731642"/>
                <a:ext cx="3763426" cy="83099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zh-TW" altLang="en-US" dirty="0" smtClean="0"/>
                  <a:t> 區塊</a:t>
                </a:r>
                <a:r>
                  <a:rPr lang="en-US" altLang="zh-TW" dirty="0" smtClean="0"/>
                  <a:t>1</a:t>
                </a:r>
                <a:endParaRPr lang="en-US" altLang="zh-TW" dirty="0"/>
              </a:p>
              <a:p>
                <a:pPr algn="ctr"/>
                <a:endParaRPr lang="en-US" altLang="zh-TW" dirty="0" smtClean="0"/>
              </a:p>
              <a:p>
                <a:r>
                  <a:rPr lang="en-US" altLang="zh-TW" dirty="0" smtClean="0"/>
                  <a:t>  </a:t>
                </a:r>
                <a:endParaRPr lang="zh-TW" altLang="en-US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8036398" y="1065748"/>
                <a:ext cx="1448623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文</a:t>
                </a:r>
                <a:r>
                  <a:rPr lang="zh-TW" altLang="en-US" dirty="0"/>
                  <a:t>字</a:t>
                </a: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9819297" y="1065748"/>
                <a:ext cx="126625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影片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624789" y="4626924"/>
              <a:ext cx="3763426" cy="830997"/>
              <a:chOff x="7711014" y="731642"/>
              <a:chExt cx="3763426" cy="83099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3" name="文字方塊 12"/>
              <p:cNvSpPr txBox="1"/>
              <p:nvPr/>
            </p:nvSpPr>
            <p:spPr>
              <a:xfrm>
                <a:off x="7711014" y="731642"/>
                <a:ext cx="3763426" cy="830997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zh-TW" altLang="en-US" dirty="0" smtClean="0"/>
                  <a:t> 區塊</a:t>
                </a:r>
                <a:r>
                  <a:rPr lang="en-US" altLang="zh-TW" dirty="0" smtClean="0"/>
                  <a:t>2</a:t>
                </a:r>
                <a:endParaRPr lang="en-US" altLang="zh-TW" dirty="0"/>
              </a:p>
              <a:p>
                <a:pPr algn="ctr"/>
                <a:endParaRPr lang="en-US" altLang="zh-TW" dirty="0" smtClean="0"/>
              </a:p>
              <a:p>
                <a:r>
                  <a:rPr lang="en-US" altLang="zh-TW" dirty="0" smtClean="0"/>
                  <a:t>  </a:t>
                </a:r>
                <a:endParaRPr lang="zh-TW" altLang="en-US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8036398" y="1065748"/>
                <a:ext cx="1448623" cy="36933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文</a:t>
                </a:r>
                <a:r>
                  <a:rPr lang="zh-TW" altLang="en-US" dirty="0"/>
                  <a:t>字</a:t>
                </a: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9819297" y="1065748"/>
                <a:ext cx="1266253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影片</a:t>
                </a:r>
                <a:endParaRPr lang="zh-TW" altLang="en-US" dirty="0"/>
              </a:p>
            </p:txBody>
          </p:sp>
        </p:grpSp>
      </p:grpSp>
      <p:sp>
        <p:nvSpPr>
          <p:cNvPr id="20" name="文字方塊 19"/>
          <p:cNvSpPr txBox="1"/>
          <p:nvPr/>
        </p:nvSpPr>
        <p:spPr>
          <a:xfrm>
            <a:off x="7873920" y="2278841"/>
            <a:ext cx="266919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TW" dirty="0" smtClean="0"/>
          </a:p>
          <a:p>
            <a:pPr algn="ctr"/>
            <a:r>
              <a:rPr lang="zh-TW" altLang="en-US" dirty="0" smtClean="0"/>
              <a:t>網頁標題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873920" y="3202171"/>
            <a:ext cx="26691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zh-TW" altLang="en-US" dirty="0" smtClean="0"/>
              <a:t>網頁選單</a:t>
            </a:r>
            <a:endParaRPr lang="en-US" altLang="zh-TW" dirty="0"/>
          </a:p>
        </p:txBody>
      </p:sp>
      <p:sp>
        <p:nvSpPr>
          <p:cNvPr id="22" name="矩形 21"/>
          <p:cNvSpPr/>
          <p:nvPr/>
        </p:nvSpPr>
        <p:spPr>
          <a:xfrm>
            <a:off x="7873920" y="6136426"/>
            <a:ext cx="26691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ctr"/>
            <a:r>
              <a:rPr lang="zh-TW" altLang="en-US" dirty="0"/>
              <a:t>頁腳</a:t>
            </a:r>
            <a:endParaRPr lang="en-US" altLang="zh-TW" dirty="0"/>
          </a:p>
        </p:txBody>
      </p:sp>
      <p:sp>
        <p:nvSpPr>
          <p:cNvPr id="23" name="矩形 22"/>
          <p:cNvSpPr/>
          <p:nvPr/>
        </p:nvSpPr>
        <p:spPr>
          <a:xfrm>
            <a:off x="7873920" y="3565627"/>
            <a:ext cx="2669197" cy="258532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ctr"/>
            <a:r>
              <a:rPr lang="zh-TW" altLang="en-US" dirty="0" smtClean="0"/>
              <a:t>網頁內文</a:t>
            </a:r>
            <a:r>
              <a:rPr lang="en-US" altLang="zh-TW" dirty="0" smtClean="0"/>
              <a:t>-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+</a:t>
            </a:r>
            <a:r>
              <a:rPr lang="zh-TW" altLang="en-US" dirty="0" smtClean="0"/>
              <a:t>文字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grpSp>
        <p:nvGrpSpPr>
          <p:cNvPr id="32" name="群組 31"/>
          <p:cNvGrpSpPr/>
          <p:nvPr/>
        </p:nvGrpSpPr>
        <p:grpSpPr>
          <a:xfrm>
            <a:off x="8472405" y="3934959"/>
            <a:ext cx="1745191" cy="984885"/>
            <a:chOff x="8472405" y="3934959"/>
            <a:chExt cx="1745191" cy="984885"/>
          </a:xfrm>
        </p:grpSpPr>
        <p:sp>
          <p:nvSpPr>
            <p:cNvPr id="29" name="文字方塊 28"/>
            <p:cNvSpPr txBox="1"/>
            <p:nvPr/>
          </p:nvSpPr>
          <p:spPr>
            <a:xfrm>
              <a:off x="8472405" y="3934959"/>
              <a:ext cx="1745191" cy="98488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zh-TW" altLang="en-US" dirty="0" smtClean="0"/>
                <a:t> </a:t>
              </a:r>
              <a:r>
                <a:rPr lang="zh-TW" altLang="en-US" sz="1400" dirty="0" smtClean="0"/>
                <a:t>區塊</a:t>
              </a:r>
              <a:r>
                <a:rPr lang="en-US" altLang="zh-TW" sz="1400" dirty="0" smtClean="0"/>
                <a:t>1</a:t>
              </a:r>
            </a:p>
            <a:p>
              <a:pPr algn="ctr"/>
              <a:endParaRPr lang="en-US" altLang="zh-TW" sz="1400" dirty="0"/>
            </a:p>
            <a:p>
              <a:pPr algn="ctr"/>
              <a:endParaRPr lang="en-US" altLang="zh-TW" sz="1400" dirty="0"/>
            </a:p>
            <a:p>
              <a:pPr algn="ctr"/>
              <a:endParaRPr lang="en-US" altLang="zh-TW" dirty="0" smtClean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8998057" y="4534161"/>
              <a:ext cx="693887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/>
                <a:t>文</a:t>
              </a:r>
              <a:r>
                <a:rPr lang="zh-TW" altLang="en-US" sz="1400" dirty="0"/>
                <a:t>字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998057" y="4239222"/>
              <a:ext cx="693887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/>
                <a:t>影片</a:t>
              </a:r>
              <a:endParaRPr lang="zh-TW" altLang="en-US" sz="14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8472404" y="4979670"/>
            <a:ext cx="1745191" cy="984885"/>
            <a:chOff x="8472405" y="3934959"/>
            <a:chExt cx="1745191" cy="984885"/>
          </a:xfrm>
        </p:grpSpPr>
        <p:sp>
          <p:nvSpPr>
            <p:cNvPr id="34" name="文字方塊 33"/>
            <p:cNvSpPr txBox="1"/>
            <p:nvPr/>
          </p:nvSpPr>
          <p:spPr>
            <a:xfrm>
              <a:off x="8472405" y="3934959"/>
              <a:ext cx="1745191" cy="98488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zh-TW" altLang="en-US" dirty="0" smtClean="0"/>
                <a:t> </a:t>
              </a:r>
              <a:r>
                <a:rPr lang="zh-TW" altLang="en-US" sz="1400" dirty="0" smtClean="0"/>
                <a:t>區塊</a:t>
              </a:r>
              <a:r>
                <a:rPr lang="en-US" altLang="zh-TW" sz="1400" dirty="0" smtClean="0"/>
                <a:t>2</a:t>
              </a:r>
            </a:p>
            <a:p>
              <a:pPr algn="ctr"/>
              <a:endParaRPr lang="en-US" altLang="zh-TW" sz="1400" dirty="0"/>
            </a:p>
            <a:p>
              <a:pPr algn="ctr"/>
              <a:endParaRPr lang="en-US" altLang="zh-TW" sz="1400" dirty="0"/>
            </a:p>
            <a:p>
              <a:pPr algn="ctr"/>
              <a:endParaRPr lang="en-US" altLang="zh-TW" dirty="0" smtClean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8998057" y="4534161"/>
              <a:ext cx="693887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/>
                <a:t>文</a:t>
              </a:r>
              <a:r>
                <a:rPr lang="zh-TW" altLang="en-US" sz="1400" dirty="0"/>
                <a:t>字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8998057" y="4239222"/>
              <a:ext cx="693887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/>
                <a:t>影片</a:t>
              </a:r>
              <a:endParaRPr lang="zh-TW" altLang="en-US" sz="1400" dirty="0"/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2383433" y="1747060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549771" y="1615204"/>
            <a:ext cx="10631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98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崁入影片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46195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這是這個範例當中崁入影片的檔案結構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28</a:t>
            </a:fld>
            <a:endParaRPr lang="zh-TW" altLang="en-US" dirty="0"/>
          </a:p>
        </p:txBody>
      </p:sp>
      <p:grpSp>
        <p:nvGrpSpPr>
          <p:cNvPr id="45" name="群組 44"/>
          <p:cNvGrpSpPr/>
          <p:nvPr/>
        </p:nvGrpSpPr>
        <p:grpSpPr>
          <a:xfrm>
            <a:off x="342900" y="1575963"/>
            <a:ext cx="11849100" cy="5078313"/>
            <a:chOff x="190501" y="1115662"/>
            <a:chExt cx="11849100" cy="5078313"/>
          </a:xfrm>
        </p:grpSpPr>
        <p:sp>
          <p:nvSpPr>
            <p:cNvPr id="5" name="文字方塊 4"/>
            <p:cNvSpPr txBox="1"/>
            <p:nvPr/>
          </p:nvSpPr>
          <p:spPr>
            <a:xfrm>
              <a:off x="190501" y="1115662"/>
              <a:ext cx="11849100" cy="507831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&lt;article&gt;</a:t>
              </a:r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r>
                <a:rPr lang="en-US" altLang="zh-TW" dirty="0" smtClean="0"/>
                <a:t>&lt;/article&gt;</a:t>
              </a:r>
              <a:endParaRPr lang="zh-TW" altLang="en-US" dirty="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551167" y="1653769"/>
              <a:ext cx="3566916" cy="3693319"/>
              <a:chOff x="662184" y="1514475"/>
              <a:chExt cx="3566916" cy="3693319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662184" y="1514475"/>
                <a:ext cx="3566916" cy="36933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&lt;section  class=“container”&gt;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smtClean="0"/>
                  <a:t>&lt;/section&gt;</a:t>
                </a:r>
                <a:endParaRPr lang="zh-TW" altLang="en-US" dirty="0"/>
              </a:p>
            </p:txBody>
          </p:sp>
          <p:grpSp>
            <p:nvGrpSpPr>
              <p:cNvPr id="31" name="群組 30"/>
              <p:cNvGrpSpPr/>
              <p:nvPr/>
            </p:nvGrpSpPr>
            <p:grpSpPr>
              <a:xfrm>
                <a:off x="997133" y="2077921"/>
                <a:ext cx="2903520" cy="2585323"/>
                <a:chOff x="972513" y="2386540"/>
                <a:chExt cx="2903520" cy="2585323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972513" y="2386540"/>
                  <a:ext cx="2903520" cy="258532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&lt;div class=“row”&gt;</a:t>
                  </a:r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r>
                    <a:rPr lang="en-US" altLang="zh-TW" dirty="0" smtClean="0"/>
                    <a:t>&lt;/div&gt;</a:t>
                  </a:r>
                  <a:endParaRPr lang="zh-TW" altLang="en-US" dirty="0"/>
                </a:p>
              </p:txBody>
            </p:sp>
            <p:sp>
              <p:nvSpPr>
                <p:cNvPr id="8" name="文字方塊 7"/>
                <p:cNvSpPr txBox="1"/>
                <p:nvPr/>
              </p:nvSpPr>
              <p:spPr>
                <a:xfrm>
                  <a:off x="1241650" y="3780551"/>
                  <a:ext cx="2365246" cy="769441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</a:t>
                  </a:r>
                  <a:r>
                    <a:rPr lang="en-US" altLang="zh-TW" sz="1600" dirty="0" err="1" smtClean="0"/>
                    <a:t>descrip</a:t>
                  </a:r>
                  <a:r>
                    <a:rPr lang="en-US" altLang="zh-TW" sz="1600" dirty="0" smtClean="0"/>
                    <a:t>”&gt;</a:t>
                  </a:r>
                </a:p>
                <a:p>
                  <a:r>
                    <a:rPr lang="zh-TW" altLang="en-US" sz="1200" dirty="0" smtClean="0"/>
                    <a:t>     文字內容</a:t>
                  </a:r>
                  <a:r>
                    <a:rPr lang="en-US" altLang="zh-TW" sz="1200" dirty="0" smtClean="0"/>
                    <a:t>….</a:t>
                  </a:r>
                </a:p>
                <a:p>
                  <a:r>
                    <a:rPr lang="en-US" altLang="zh-TW" sz="1600" dirty="0" smtClean="0"/>
                    <a:t>&lt;/div&gt;</a:t>
                  </a:r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1241650" y="2917215"/>
                  <a:ext cx="2365247" cy="700812"/>
                </a:xfrm>
                <a:prstGeom prst="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class=“box-video”&gt;</a:t>
                  </a:r>
                </a:p>
                <a:p>
                  <a:r>
                    <a:rPr lang="zh-TW" altLang="en-US" sz="1200" dirty="0" smtClean="0"/>
                    <a:t>      崁入影片標籤</a:t>
                  </a:r>
                  <a:r>
                    <a:rPr lang="en-US" altLang="zh-TW" sz="1200" dirty="0" smtClean="0"/>
                    <a:t>…</a:t>
                  </a:r>
                </a:p>
                <a:p>
                  <a:r>
                    <a:rPr lang="en-US" altLang="zh-TW" sz="1600" dirty="0" smtClean="0"/>
                    <a:t>&lt;/div&gt;</a:t>
                  </a:r>
                  <a:endParaRPr lang="zh-TW" altLang="en-US" sz="1600" dirty="0"/>
                </a:p>
              </p:txBody>
            </p:sp>
          </p:grpSp>
        </p:grpSp>
        <p:grpSp>
          <p:nvGrpSpPr>
            <p:cNvPr id="33" name="群組 32"/>
            <p:cNvGrpSpPr/>
            <p:nvPr/>
          </p:nvGrpSpPr>
          <p:grpSpPr>
            <a:xfrm>
              <a:off x="4331593" y="1663216"/>
              <a:ext cx="3566916" cy="3693319"/>
              <a:chOff x="662184" y="1514475"/>
              <a:chExt cx="3566916" cy="3693319"/>
            </a:xfrm>
          </p:grpSpPr>
          <p:sp>
            <p:nvSpPr>
              <p:cNvPr id="34" name="文字方塊 33"/>
              <p:cNvSpPr txBox="1"/>
              <p:nvPr/>
            </p:nvSpPr>
            <p:spPr>
              <a:xfrm>
                <a:off x="662184" y="1514475"/>
                <a:ext cx="3566916" cy="36933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&lt;section  class=“container”&gt;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smtClean="0"/>
                  <a:t>&lt;/section&gt;</a:t>
                </a:r>
                <a:endParaRPr lang="zh-TW" altLang="en-US" dirty="0"/>
              </a:p>
            </p:txBody>
          </p:sp>
          <p:grpSp>
            <p:nvGrpSpPr>
              <p:cNvPr id="35" name="群組 34"/>
              <p:cNvGrpSpPr/>
              <p:nvPr/>
            </p:nvGrpSpPr>
            <p:grpSpPr>
              <a:xfrm>
                <a:off x="997133" y="2077921"/>
                <a:ext cx="2903520" cy="2585323"/>
                <a:chOff x="972513" y="2386540"/>
                <a:chExt cx="2903520" cy="2585323"/>
              </a:xfrm>
            </p:grpSpPr>
            <p:sp>
              <p:nvSpPr>
                <p:cNvPr id="36" name="文字方塊 35"/>
                <p:cNvSpPr txBox="1"/>
                <p:nvPr/>
              </p:nvSpPr>
              <p:spPr>
                <a:xfrm>
                  <a:off x="972513" y="2386540"/>
                  <a:ext cx="2903520" cy="258532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&lt;div class=“row”&gt;</a:t>
                  </a:r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r>
                    <a:rPr lang="en-US" altLang="zh-TW" dirty="0" smtClean="0"/>
                    <a:t>&lt;/div&gt;</a:t>
                  </a:r>
                  <a:endParaRPr lang="zh-TW" altLang="en-US" dirty="0"/>
                </a:p>
              </p:txBody>
            </p:sp>
            <p:sp>
              <p:nvSpPr>
                <p:cNvPr id="37" name="文字方塊 36"/>
                <p:cNvSpPr txBox="1"/>
                <p:nvPr/>
              </p:nvSpPr>
              <p:spPr>
                <a:xfrm>
                  <a:off x="1241650" y="3780551"/>
                  <a:ext cx="2365246" cy="769441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</a:t>
                  </a:r>
                  <a:r>
                    <a:rPr lang="en-US" altLang="zh-TW" sz="1600" dirty="0" err="1" smtClean="0"/>
                    <a:t>descrip</a:t>
                  </a:r>
                  <a:r>
                    <a:rPr lang="en-US" altLang="zh-TW" sz="1600" dirty="0" smtClean="0"/>
                    <a:t>”&gt;</a:t>
                  </a:r>
                </a:p>
                <a:p>
                  <a:r>
                    <a:rPr lang="zh-TW" altLang="en-US" sz="1200" dirty="0" smtClean="0"/>
                    <a:t>     文字內容</a:t>
                  </a:r>
                  <a:r>
                    <a:rPr lang="en-US" altLang="zh-TW" sz="1200" dirty="0" smtClean="0"/>
                    <a:t>….</a:t>
                  </a:r>
                </a:p>
                <a:p>
                  <a:r>
                    <a:rPr lang="en-US" altLang="zh-TW" sz="1600" dirty="0" smtClean="0"/>
                    <a:t>&lt;/div&gt;</a:t>
                  </a:r>
                </a:p>
              </p:txBody>
            </p:sp>
            <p:sp>
              <p:nvSpPr>
                <p:cNvPr id="38" name="文字方塊 37"/>
                <p:cNvSpPr txBox="1"/>
                <p:nvPr/>
              </p:nvSpPr>
              <p:spPr>
                <a:xfrm>
                  <a:off x="1241650" y="2917215"/>
                  <a:ext cx="2365247" cy="700812"/>
                </a:xfrm>
                <a:prstGeom prst="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class=“box-video”&gt;</a:t>
                  </a:r>
                </a:p>
                <a:p>
                  <a:r>
                    <a:rPr lang="zh-TW" altLang="en-US" sz="1200" dirty="0" smtClean="0"/>
                    <a:t>      崁入影片標籤</a:t>
                  </a:r>
                  <a:r>
                    <a:rPr lang="en-US" altLang="zh-TW" sz="1200" dirty="0" smtClean="0"/>
                    <a:t>…</a:t>
                  </a:r>
                </a:p>
                <a:p>
                  <a:r>
                    <a:rPr lang="en-US" altLang="zh-TW" sz="1600" dirty="0" smtClean="0"/>
                    <a:t>&lt;/div&gt;</a:t>
                  </a:r>
                  <a:endParaRPr lang="zh-TW" altLang="en-US" sz="1600" dirty="0"/>
                </a:p>
              </p:txBody>
            </p:sp>
          </p:grpSp>
        </p:grpSp>
        <p:grpSp>
          <p:nvGrpSpPr>
            <p:cNvPr id="39" name="群組 38"/>
            <p:cNvGrpSpPr/>
            <p:nvPr/>
          </p:nvGrpSpPr>
          <p:grpSpPr>
            <a:xfrm>
              <a:off x="8070348" y="1653769"/>
              <a:ext cx="3566916" cy="3693319"/>
              <a:chOff x="662184" y="1514475"/>
              <a:chExt cx="3566916" cy="3693319"/>
            </a:xfrm>
          </p:grpSpPr>
          <p:sp>
            <p:nvSpPr>
              <p:cNvPr id="40" name="文字方塊 39"/>
              <p:cNvSpPr txBox="1"/>
              <p:nvPr/>
            </p:nvSpPr>
            <p:spPr>
              <a:xfrm>
                <a:off x="662184" y="1514475"/>
                <a:ext cx="3566916" cy="36933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&lt;section  class=“container”&gt;</a:t>
                </a:r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smtClean="0"/>
                  <a:t>&lt;/section&gt;</a:t>
                </a:r>
                <a:endParaRPr lang="zh-TW" altLang="en-US" dirty="0"/>
              </a:p>
            </p:txBody>
          </p:sp>
          <p:grpSp>
            <p:nvGrpSpPr>
              <p:cNvPr id="41" name="群組 40"/>
              <p:cNvGrpSpPr/>
              <p:nvPr/>
            </p:nvGrpSpPr>
            <p:grpSpPr>
              <a:xfrm>
                <a:off x="997133" y="2077921"/>
                <a:ext cx="2903520" cy="2585323"/>
                <a:chOff x="972513" y="2386540"/>
                <a:chExt cx="2903520" cy="2585323"/>
              </a:xfrm>
            </p:grpSpPr>
            <p:sp>
              <p:nvSpPr>
                <p:cNvPr id="42" name="文字方塊 41"/>
                <p:cNvSpPr txBox="1"/>
                <p:nvPr/>
              </p:nvSpPr>
              <p:spPr>
                <a:xfrm>
                  <a:off x="972513" y="2386540"/>
                  <a:ext cx="2903520" cy="258532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&lt;div class=“row”&gt;</a:t>
                  </a:r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 smtClean="0"/>
                </a:p>
                <a:p>
                  <a:endParaRPr lang="en-US" altLang="zh-TW" dirty="0"/>
                </a:p>
                <a:p>
                  <a:endParaRPr lang="en-US" altLang="zh-TW" dirty="0" smtClean="0"/>
                </a:p>
                <a:p>
                  <a:r>
                    <a:rPr lang="en-US" altLang="zh-TW" dirty="0" smtClean="0"/>
                    <a:t>&lt;/div&gt;</a:t>
                  </a:r>
                  <a:endParaRPr lang="zh-TW" altLang="en-US" dirty="0"/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1241650" y="3780551"/>
                  <a:ext cx="2365246" cy="769441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</a:t>
                  </a:r>
                  <a:r>
                    <a:rPr lang="en-US" altLang="zh-TW" sz="1600" dirty="0" err="1" smtClean="0"/>
                    <a:t>descrip</a:t>
                  </a:r>
                  <a:r>
                    <a:rPr lang="en-US" altLang="zh-TW" sz="1600" dirty="0" smtClean="0"/>
                    <a:t>”&gt;</a:t>
                  </a:r>
                </a:p>
                <a:p>
                  <a:r>
                    <a:rPr lang="zh-TW" altLang="en-US" sz="1200" dirty="0" smtClean="0"/>
                    <a:t>     文字內容</a:t>
                  </a:r>
                  <a:r>
                    <a:rPr lang="en-US" altLang="zh-TW" sz="1200" dirty="0" smtClean="0"/>
                    <a:t>….</a:t>
                  </a:r>
                </a:p>
                <a:p>
                  <a:r>
                    <a:rPr lang="en-US" altLang="zh-TW" sz="1600" dirty="0" smtClean="0"/>
                    <a:t>&lt;/div&gt;</a:t>
                  </a:r>
                </a:p>
              </p:txBody>
            </p:sp>
            <p:sp>
              <p:nvSpPr>
                <p:cNvPr id="44" name="文字方塊 43"/>
                <p:cNvSpPr txBox="1"/>
                <p:nvPr/>
              </p:nvSpPr>
              <p:spPr>
                <a:xfrm>
                  <a:off x="1241650" y="2917215"/>
                  <a:ext cx="2365247" cy="700812"/>
                </a:xfrm>
                <a:prstGeom prst="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dirty="0" smtClean="0"/>
                    <a:t>&lt;div class=“box-video”&gt;</a:t>
                  </a:r>
                </a:p>
                <a:p>
                  <a:r>
                    <a:rPr lang="zh-TW" altLang="en-US" sz="1200" dirty="0" smtClean="0"/>
                    <a:t>      崁入影片標籤</a:t>
                  </a:r>
                  <a:r>
                    <a:rPr lang="en-US" altLang="zh-TW" sz="1200" dirty="0" smtClean="0"/>
                    <a:t>…</a:t>
                  </a:r>
                </a:p>
                <a:p>
                  <a:r>
                    <a:rPr lang="en-US" altLang="zh-TW" sz="1600" dirty="0" smtClean="0"/>
                    <a:t>&lt;/div&gt;</a:t>
                  </a:r>
                  <a:endParaRPr lang="zh-TW" altLang="en-US" sz="16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1587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5305425" cy="50248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這是一段崁入影片的範例程式</a:t>
            </a:r>
            <a:endParaRPr lang="en-US" altLang="zh-TW" dirty="0" smtClean="0"/>
          </a:p>
          <a:p>
            <a:r>
              <a:rPr lang="zh-TW" altLang="en-US" dirty="0" smtClean="0"/>
              <a:t>其中你會發現有些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標籤並非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標準標籤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ex:movie-detail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movie-inform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movie-cap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box-descript…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，這些類別住要是用來幫助設計者，區隔標籤，另外也可以在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利用該類別進行一些相關設定</a:t>
            </a:r>
            <a:endParaRPr lang="en-US" altLang="zh-TW" dirty="0" smtClean="0"/>
          </a:p>
          <a:p>
            <a:r>
              <a:rPr lang="zh-TW" altLang="en-US" dirty="0" smtClean="0"/>
              <a:t>設定說明：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px</a:t>
            </a:r>
            <a:r>
              <a:rPr lang="en-US" altLang="zh-TW" dirty="0" smtClean="0"/>
              <a:t>- *</a:t>
            </a:r>
            <a:r>
              <a:rPr lang="zh-TW" altLang="en-US" dirty="0" smtClean="0"/>
              <a:t>：這類的標籤是在設定內文與邊界的距離，也就是內邊界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mb</a:t>
            </a:r>
            <a:r>
              <a:rPr lang="en-US" altLang="zh-TW" dirty="0" smtClean="0"/>
              <a:t>-*</a:t>
            </a:r>
            <a:r>
              <a:rPr lang="zh-TW" altLang="en-US" dirty="0" smtClean="0"/>
              <a:t>：設定與下方元素的距離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mt</a:t>
            </a:r>
            <a:r>
              <a:rPr lang="en-US" altLang="zh-TW" dirty="0" smtClean="0"/>
              <a:t>-*</a:t>
            </a:r>
            <a:r>
              <a:rPr lang="zh-TW" altLang="en-US" dirty="0" smtClean="0"/>
              <a:t>：</a:t>
            </a:r>
            <a:r>
              <a:rPr lang="zh-TW" altLang="en-US" dirty="0"/>
              <a:t>設定</a:t>
            </a:r>
            <a:r>
              <a:rPr lang="zh-TW" altLang="en-US" dirty="0" smtClean="0"/>
              <a:t>與</a:t>
            </a:r>
            <a:r>
              <a:rPr lang="zh-TW" altLang="en-US" dirty="0"/>
              <a:t>上</a:t>
            </a:r>
            <a:r>
              <a:rPr lang="zh-TW" altLang="en-US" dirty="0" smtClean="0"/>
              <a:t>方元素</a:t>
            </a:r>
            <a:r>
              <a:rPr lang="zh-TW" altLang="en-US" dirty="0"/>
              <a:t>的</a:t>
            </a:r>
            <a:r>
              <a:rPr lang="zh-TW" altLang="en-US" dirty="0" smtClean="0"/>
              <a:t>距離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border </a:t>
            </a:r>
            <a:r>
              <a:rPr lang="zh-TW" altLang="en-US" dirty="0" smtClean="0"/>
              <a:t>：這類主要在設定邊線相關的顏色以及是否顯示框線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77" y="698071"/>
            <a:ext cx="5949844" cy="47043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293" y="5577058"/>
            <a:ext cx="439694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1600" b="1" dirty="0" smtClean="0">
                <a:solidFill>
                  <a:schemeClr val="accent2">
                    <a:lumMod val="75000"/>
                  </a:schemeClr>
                </a:solidFill>
              </a:rPr>
              <a:t>Tips</a:t>
            </a:r>
            <a:r>
              <a:rPr lang="zh-TW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：建議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</a:rPr>
              <a:t>在設計初期，可以幫物件加上框線，已用於辨別物件的位置，但請記住，用完後，記得取消，以免造成畫面的混亂。</a:t>
            </a:r>
          </a:p>
        </p:txBody>
      </p:sp>
    </p:spTree>
    <p:extLst>
      <p:ext uri="{BB962C8B-B14F-4D97-AF65-F5344CB8AC3E}">
        <p14:creationId xmlns:p14="http://schemas.microsoft.com/office/powerpoint/2010/main" val="284540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寫在開始之前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建議大家在開始製作網頁之前，先用紙筆畫出所要設計的網頁檔案架構圖，思考清楚後，再著手進行網頁設計，這將有助於在設計網頁的時候，更清楚的知道每個標籤要放置的內容。</a:t>
            </a:r>
            <a:endParaRPr lang="en-US" altLang="zh-TW" dirty="0" smtClean="0"/>
          </a:p>
          <a:p>
            <a:r>
              <a:rPr lang="zh-TW" altLang="en-US" dirty="0" smtClean="0"/>
              <a:t>製作的步驟建議如下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先用紙筆或其他工具設計出網頁架構圖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建立網頁框架</a:t>
            </a:r>
            <a:r>
              <a:rPr lang="en-US" altLang="zh-TW" dirty="0" smtClean="0"/>
              <a:t>(header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article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div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footer…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在各框架中，填入內容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文字、影片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根據設計需求，加入格式的設定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排版方式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加入效果</a:t>
            </a:r>
            <a:r>
              <a:rPr lang="en-US" altLang="zh-TW" dirty="0" smtClean="0"/>
              <a:t>(ex:</a:t>
            </a:r>
            <a:r>
              <a:rPr lang="zh-TW" altLang="en-US" dirty="0" smtClean="0"/>
              <a:t>顏色、間距、字型大小、框線樣式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預覽網頁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微調網頁格局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完成網頁設計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016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設計技巧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為了讓畫面在手機板的時候，每個單元不會有年再一起的狀況，因此我們在</a:t>
            </a:r>
            <a:r>
              <a:rPr lang="en-US" altLang="zh-TW" dirty="0" smtClean="0"/>
              <a:t>box-</a:t>
            </a:r>
            <a:r>
              <a:rPr lang="en-US" altLang="zh-TW" dirty="0" err="1" smtClean="0"/>
              <a:t>descrip</a:t>
            </a:r>
            <a:r>
              <a:rPr lang="zh-TW" altLang="en-US" dirty="0" smtClean="0"/>
              <a:t>的容器當中加上</a:t>
            </a:r>
            <a:r>
              <a:rPr lang="en-US" altLang="zh-TW" dirty="0" smtClean="0"/>
              <a:t>mb-5</a:t>
            </a:r>
            <a:r>
              <a:rPr lang="zh-TW" altLang="en-US" dirty="0" smtClean="0"/>
              <a:t>的類別，讓元素在手機板顯示的時候有所區隔</a:t>
            </a:r>
            <a:endParaRPr lang="en-US" altLang="zh-TW" dirty="0" smtClean="0"/>
          </a:p>
          <a:p>
            <a:r>
              <a:rPr lang="zh-TW" altLang="en-US" dirty="0" smtClean="0"/>
              <a:t>在設計網頁的時候，可以先將桌面板的版型</a:t>
            </a:r>
            <a:r>
              <a:rPr lang="zh-TW" altLang="en-US" dirty="0"/>
              <a:t>調</a:t>
            </a:r>
            <a:r>
              <a:rPr lang="zh-TW" altLang="en-US" dirty="0" smtClean="0"/>
              <a:t>好以後，在調整其他裝置的版型。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061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作業 </a:t>
            </a:r>
            <a:r>
              <a:rPr lang="en-US" altLang="zh-TW" dirty="0" smtClean="0"/>
              <a:t>1 - </a:t>
            </a:r>
            <a:r>
              <a:rPr lang="zh-TW" altLang="en-US" dirty="0" smtClean="0"/>
              <a:t>崁入影片與格式設定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1445038" cy="5083342"/>
          </a:xfrm>
        </p:spPr>
        <p:txBody>
          <a:bodyPr/>
          <a:lstStyle/>
          <a:p>
            <a:r>
              <a:rPr lang="zh-TW" altLang="en-US" dirty="0" smtClean="0"/>
              <a:t>請到</a:t>
            </a:r>
            <a:r>
              <a:rPr lang="en-US" altLang="zh-TW" dirty="0" smtClean="0"/>
              <a:t>GitHub</a:t>
            </a:r>
            <a:r>
              <a:rPr lang="zh-TW" altLang="en-US" dirty="0" smtClean="0"/>
              <a:t>網址下載</a:t>
            </a:r>
            <a:r>
              <a:rPr lang="en-US" altLang="zh-TW" dirty="0" smtClean="0"/>
              <a:t>sample2</a:t>
            </a:r>
            <a:r>
              <a:rPr lang="zh-TW" altLang="en-US" dirty="0" smtClean="0"/>
              <a:t>的</a:t>
            </a:r>
            <a:r>
              <a:rPr lang="zh-TW" altLang="en-US" dirty="0" smtClean="0"/>
              <a:t>網頁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github.com/MargesNpust/NPUST_BS/tree/master/BS-Sample2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r>
              <a:rPr lang="zh-TW" altLang="en-US" dirty="0" smtClean="0"/>
              <a:t>請將網頁內容改成在不同裝置上顯示的畫面如下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9" y="3295650"/>
            <a:ext cx="3777460" cy="25270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298" y="1657349"/>
            <a:ext cx="2291207" cy="49929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756" y="3478598"/>
            <a:ext cx="4677120" cy="216110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53619" y="3141915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776674" y="1657349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X(</a:t>
            </a:r>
            <a:r>
              <a:rPr lang="zh-TW" altLang="en-US" dirty="0" smtClean="0"/>
              <a:t>直向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58395" y="3326581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X(</a:t>
            </a:r>
            <a:r>
              <a:rPr lang="zh-TW" altLang="en-US" dirty="0" smtClean="0"/>
              <a:t>橫向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989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Sample 3 – Card and List group</a:t>
            </a:r>
            <a:endParaRPr lang="zh-TW" altLang="en-US" b="1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32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設計概述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在先前的練習當中，我們已經可以崁入元素，</a:t>
            </a:r>
            <a:r>
              <a:rPr lang="zh-TW" altLang="en-US" dirty="0"/>
              <a:t>在</a:t>
            </a:r>
            <a:r>
              <a:rPr lang="en-US" altLang="zh-TW" dirty="0"/>
              <a:t>BS4</a:t>
            </a:r>
            <a:r>
              <a:rPr lang="zh-TW" altLang="en-US" dirty="0"/>
              <a:t>當中，已經建立了一個</a:t>
            </a:r>
            <a:r>
              <a:rPr lang="en-US" altLang="zh-TW" dirty="0"/>
              <a:t>Card</a:t>
            </a:r>
            <a:r>
              <a:rPr lang="zh-TW" altLang="en-US" dirty="0" smtClean="0"/>
              <a:t>元件，在這單元我們將利用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來改寫前一個</a:t>
            </a:r>
            <a:r>
              <a:rPr lang="en-US" altLang="zh-TW" dirty="0" smtClean="0"/>
              <a:t>sample</a:t>
            </a:r>
            <a:r>
              <a:rPr lang="zh-TW" altLang="en-US" dirty="0" smtClean="0"/>
              <a:t>，可節省不少撰寫網頁的時間</a:t>
            </a:r>
            <a:endParaRPr lang="en-US" altLang="zh-TW" dirty="0" smtClean="0"/>
          </a:p>
          <a:p>
            <a:r>
              <a:rPr lang="zh-TW" altLang="en-US" dirty="0" smtClean="0"/>
              <a:t>在這單元，我們將學到以下的元件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Card </a:t>
            </a:r>
            <a:r>
              <a:rPr lang="zh-TW" altLang="en-US" dirty="0" smtClean="0"/>
              <a:t>元件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List </a:t>
            </a:r>
            <a:r>
              <a:rPr lang="zh-TW" altLang="en-US" dirty="0" smtClean="0"/>
              <a:t>群組</a:t>
            </a:r>
            <a:endParaRPr lang="en-US" altLang="zh-TW" dirty="0" smtClean="0"/>
          </a:p>
          <a:p>
            <a:r>
              <a:rPr lang="en-US" altLang="zh-TW" dirty="0" smtClean="0"/>
              <a:t>Sample </a:t>
            </a:r>
            <a:r>
              <a:rPr lang="en-US" altLang="zh-TW" dirty="0"/>
              <a:t>GitHub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margesnpust.github.io/NPUST_BS/BS-Sample3/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zh-TW" altLang="en-US" dirty="0"/>
              <a:t>原始碼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https://github.com/MargesNpust/NPUST_BS/tree/master/BS-Sample2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96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Card(</a:t>
            </a:r>
            <a:r>
              <a:rPr lang="zh-TW" altLang="en-US" dirty="0"/>
              <a:t>卡片</a:t>
            </a:r>
            <a:r>
              <a:rPr lang="en-US" altLang="zh-TW" dirty="0"/>
              <a:t>)</a:t>
            </a:r>
            <a:r>
              <a:rPr lang="zh-TW" altLang="en-US" b="0" dirty="0"/>
              <a:t> 是一個很好用且靈活的內容容器，其組成包含頁首、頁腳、內容、</a:t>
            </a:r>
            <a:r>
              <a:rPr lang="en-US" altLang="zh-TW" b="0" dirty="0"/>
              <a:t>title…</a:t>
            </a:r>
            <a:r>
              <a:rPr lang="zh-TW" altLang="en-US" b="0" dirty="0"/>
              <a:t>等項目，內容可視需求彈性應用。</a:t>
            </a:r>
            <a:endParaRPr lang="en-US" altLang="zh-TW" b="0" dirty="0"/>
          </a:p>
          <a:p>
            <a:r>
              <a:rPr lang="zh-TW" altLang="en-US" b="0" dirty="0"/>
              <a:t>在</a:t>
            </a:r>
            <a:r>
              <a:rPr lang="en-US" altLang="zh-TW" b="0" dirty="0"/>
              <a:t>Card</a:t>
            </a:r>
            <a:r>
              <a:rPr lang="zh-TW" altLang="en-US" b="0" dirty="0"/>
              <a:t>當中，預設是沒有</a:t>
            </a:r>
            <a:r>
              <a:rPr lang="en-US" altLang="zh-TW" b="0" dirty="0"/>
              <a:t>Margin</a:t>
            </a:r>
            <a:r>
              <a:rPr lang="zh-TW" altLang="en-US" b="0" dirty="0"/>
              <a:t>設定的，且寬度若沒有刻意設定，則其寬度就會取決於父元素的</a:t>
            </a:r>
            <a:r>
              <a:rPr lang="zh-TW" altLang="en-US" b="0" dirty="0" smtClean="0"/>
              <a:t>寬度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34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08687" y="2785233"/>
            <a:ext cx="5020408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&lt;div class=“card”&gt;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714620" y="3287064"/>
            <a:ext cx="3646614" cy="2832582"/>
            <a:chOff x="2264748" y="3761848"/>
            <a:chExt cx="3646614" cy="2832582"/>
          </a:xfrm>
        </p:grpSpPr>
        <p:sp>
          <p:nvSpPr>
            <p:cNvPr id="9" name="文字方塊 8"/>
            <p:cNvSpPr txBox="1"/>
            <p:nvPr/>
          </p:nvSpPr>
          <p:spPr>
            <a:xfrm>
              <a:off x="2286000" y="3761848"/>
              <a:ext cx="3625362" cy="175432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class=“card-header”&gt;</a:t>
              </a:r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r>
                <a:rPr lang="en-US" altLang="zh-TW" dirty="0" smtClean="0"/>
                <a:t>&lt;/div&gt;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285999" y="5680129"/>
              <a:ext cx="36253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class=“card-body”&gt;&lt;/div&gt;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264748" y="6225098"/>
              <a:ext cx="36253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class=“card-footer”&gt;&lt;/div&gt;</a:t>
              </a:r>
              <a:endParaRPr lang="zh-TW" altLang="en-US" dirty="0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3067780" y="3715120"/>
            <a:ext cx="31022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&lt;div class=“card-title”&gt;&lt;/div&gt;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067780" y="4258653"/>
            <a:ext cx="3102221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/>
              <a:t>&lt;div class=“card-subtitle”&gt;&lt;/div&gt;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74248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 smtClean="0"/>
              <a:t>這</a:t>
            </a:r>
            <a:r>
              <a:rPr lang="zh-TW" altLang="en-US" b="0" dirty="0" smtClean="0"/>
              <a:t>是一個簡單的</a:t>
            </a:r>
            <a:r>
              <a:rPr lang="en-US" altLang="zh-TW" b="0" dirty="0" smtClean="0"/>
              <a:t>Card </a:t>
            </a:r>
            <a:r>
              <a:rPr lang="zh-TW" altLang="en-US" b="0" dirty="0" smtClean="0"/>
              <a:t>範例</a:t>
            </a:r>
            <a:endParaRPr lang="en-US" altLang="zh-TW" b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67" y="2136089"/>
            <a:ext cx="8220075" cy="26862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10800" b="5355"/>
          <a:stretch/>
        </p:blipFill>
        <p:spPr>
          <a:xfrm>
            <a:off x="8925197" y="1937112"/>
            <a:ext cx="2558112" cy="37068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946321" y="6505758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</p:spTree>
    <p:extLst>
      <p:ext uri="{BB962C8B-B14F-4D97-AF65-F5344CB8AC3E}">
        <p14:creationId xmlns:p14="http://schemas.microsoft.com/office/powerpoint/2010/main" val="2536363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Card-</a:t>
            </a:r>
            <a:r>
              <a:rPr lang="zh-TW" altLang="en-US" dirty="0" smtClean="0"/>
              <a:t>基本架構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：主要規範這是一個 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物件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其實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概念很簡單，就想像是網頁中的網頁，結構上跟網頁主結構都差不多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基本上並沒有限制只能放何種元素</a:t>
            </a:r>
            <a:endParaRPr lang="en-US" altLang="zh-TW" dirty="0" smtClean="0"/>
          </a:p>
          <a:p>
            <a:r>
              <a:rPr lang="en-US" altLang="zh-TW" dirty="0" smtClean="0"/>
              <a:t>card-header</a:t>
            </a:r>
            <a:r>
              <a:rPr lang="zh-TW" altLang="en-US" dirty="0" smtClean="0"/>
              <a:t>：放置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的標題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一般都直接放在</a:t>
            </a:r>
            <a:r>
              <a:rPr lang="en-US" altLang="zh-TW" dirty="0" smtClean="0"/>
              <a:t>h*</a:t>
            </a:r>
            <a:r>
              <a:rPr lang="zh-TW" altLang="en-US" dirty="0" smtClean="0"/>
              <a:t>的標籤當中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card-body</a:t>
            </a:r>
            <a:r>
              <a:rPr lang="zh-TW" altLang="en-US" dirty="0" smtClean="0"/>
              <a:t>：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的內文，可以放你想放的東西</a:t>
            </a:r>
            <a:endParaRPr lang="en-US" altLang="zh-TW" dirty="0" smtClean="0"/>
          </a:p>
          <a:p>
            <a:r>
              <a:rPr lang="en-US" altLang="zh-TW" dirty="0" smtClean="0"/>
              <a:t>card-title/ card-subtitle</a:t>
            </a:r>
            <a:r>
              <a:rPr lang="zh-TW" altLang="en-US" dirty="0" smtClean="0"/>
              <a:t>：放置標題以及副標題。</a:t>
            </a:r>
            <a:endParaRPr lang="en-US" altLang="zh-TW" dirty="0" smtClean="0"/>
          </a:p>
          <a:p>
            <a:r>
              <a:rPr lang="en-US" altLang="zh-TW" dirty="0" smtClean="0"/>
              <a:t>card-text</a:t>
            </a:r>
            <a:r>
              <a:rPr lang="zh-TW" altLang="en-US" dirty="0" smtClean="0"/>
              <a:t>：放置內文</a:t>
            </a:r>
            <a:endParaRPr lang="en-US" altLang="zh-TW" dirty="0" smtClean="0"/>
          </a:p>
          <a:p>
            <a:r>
              <a:rPr lang="en-US" altLang="zh-TW" dirty="0" smtClean="0"/>
              <a:t>card-footer</a:t>
            </a:r>
            <a:r>
              <a:rPr lang="zh-TW" altLang="en-US" dirty="0" smtClean="0"/>
              <a:t>：頁腳，一般都是文字，與網頁的頁腳是一樣的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36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481292"/>
            <a:ext cx="7486650" cy="22682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46321" y="6465364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</p:spTree>
    <p:extLst>
      <p:ext uri="{BB962C8B-B14F-4D97-AF65-F5344CB8AC3E}">
        <p14:creationId xmlns:p14="http://schemas.microsoft.com/office/powerpoint/2010/main" val="292602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34341" y="2557638"/>
            <a:ext cx="7456554" cy="31036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Card-Card group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當有多個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要組成一個群組時，則可透過</a:t>
            </a:r>
            <a:r>
              <a:rPr lang="en-US" altLang="zh-TW" dirty="0" smtClean="0"/>
              <a:t>.card-group</a:t>
            </a:r>
            <a:r>
              <a:rPr lang="zh-TW" altLang="en-US" dirty="0" smtClean="0"/>
              <a:t>將這些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群組起來</a:t>
            </a:r>
            <a:endParaRPr lang="en-US" altLang="zh-TW" dirty="0" smtClean="0"/>
          </a:p>
          <a:p>
            <a:r>
              <a:rPr lang="zh-TW" altLang="en-US" dirty="0" smtClean="0"/>
              <a:t>此時，畫面會根據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的多寡，而自行調整</a:t>
            </a:r>
            <a:r>
              <a:rPr lang="zh-TW" altLang="en-US" dirty="0" smtClean="0"/>
              <a:t>寬度</a:t>
            </a:r>
            <a:endParaRPr lang="en-US" altLang="zh-TW" dirty="0" smtClean="0"/>
          </a:p>
          <a:p>
            <a:r>
              <a:rPr lang="en-US" altLang="zh-TW" dirty="0" smtClean="0"/>
              <a:t>Card</a:t>
            </a:r>
            <a:r>
              <a:rPr lang="zh-TW" altLang="en-US" dirty="0" smtClean="0"/>
              <a:t>的間距可透過</a:t>
            </a:r>
            <a:r>
              <a:rPr lang="en-US" altLang="zh-TW" dirty="0" smtClean="0"/>
              <a:t>m </a:t>
            </a:r>
            <a:r>
              <a:rPr lang="zh-TW" altLang="en-US" dirty="0" smtClean="0"/>
              <a:t>屬性進行設定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:mr-3)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21" y="3812034"/>
            <a:ext cx="4279800" cy="25140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46321" y="6465364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51167" y="2930392"/>
            <a:ext cx="2244250" cy="2462213"/>
            <a:chOff x="701173" y="2933611"/>
            <a:chExt cx="2244250" cy="2462213"/>
          </a:xfrm>
        </p:grpSpPr>
        <p:sp>
          <p:nvSpPr>
            <p:cNvPr id="7" name="文字方塊 6"/>
            <p:cNvSpPr txBox="1"/>
            <p:nvPr/>
          </p:nvSpPr>
          <p:spPr>
            <a:xfrm>
              <a:off x="701173" y="2933611"/>
              <a:ext cx="2244250" cy="24622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class=“card”&gt;</a:t>
              </a:r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r>
                <a:rPr lang="en-US" altLang="zh-TW" sz="1400" dirty="0" smtClean="0"/>
                <a:t>&lt;/div&gt;</a:t>
              </a:r>
              <a:endParaRPr lang="zh-TW" altLang="en-US" sz="1400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891313" y="3276832"/>
              <a:ext cx="1863970" cy="1696066"/>
              <a:chOff x="2255011" y="4185834"/>
              <a:chExt cx="3258113" cy="1707391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2255011" y="4185834"/>
                <a:ext cx="3258113" cy="1048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class=“card-header”&gt;</a:t>
                </a:r>
              </a:p>
              <a:p>
                <a:endParaRPr lang="en-US" altLang="zh-TW" sz="1000" dirty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r>
                  <a:rPr lang="en-US" altLang="zh-TW" sz="1000" dirty="0" smtClean="0"/>
                  <a:t>&lt;/div&gt;</a:t>
                </a:r>
                <a:endParaRPr lang="zh-TW" altLang="en-US" sz="1000" dirty="0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2255013" y="5309573"/>
                <a:ext cx="3258111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class=“card-body”&gt;&lt;/div&gt;</a:t>
                </a:r>
                <a:endParaRPr lang="zh-TW" altLang="en-US" sz="1000" dirty="0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2255011" y="5639068"/>
                <a:ext cx="3258113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class=“card-footer”&gt;&lt;/div&gt;</a:t>
                </a:r>
                <a:endParaRPr lang="zh-TW" altLang="en-US" sz="1000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1038070" y="3550327"/>
              <a:ext cx="1570457" cy="480371"/>
              <a:chOff x="1040858" y="3525715"/>
              <a:chExt cx="1570457" cy="480371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1040858" y="3525715"/>
                <a:ext cx="1570457" cy="2308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/>
                  <a:t>&lt;div class=“card-title”&gt;&lt;/div&gt;</a:t>
                </a:r>
                <a:endParaRPr lang="zh-TW" altLang="en-US" sz="900" dirty="0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040858" y="3790642"/>
                <a:ext cx="1570457" cy="21544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800" dirty="0" smtClean="0"/>
                  <a:t>&lt;div class=“card-subtitle”&gt;&lt;/div&gt;</a:t>
                </a:r>
                <a:endParaRPr lang="zh-TW" altLang="en-US" sz="800" dirty="0"/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2985557" y="2930392"/>
            <a:ext cx="2244250" cy="2462213"/>
            <a:chOff x="701173" y="2933611"/>
            <a:chExt cx="2244250" cy="2462213"/>
          </a:xfrm>
        </p:grpSpPr>
        <p:sp>
          <p:nvSpPr>
            <p:cNvPr id="17" name="文字方塊 16"/>
            <p:cNvSpPr txBox="1"/>
            <p:nvPr/>
          </p:nvSpPr>
          <p:spPr>
            <a:xfrm>
              <a:off x="701173" y="2933611"/>
              <a:ext cx="2244250" cy="24622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class=“card”&gt;</a:t>
              </a:r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r>
                <a:rPr lang="en-US" altLang="zh-TW" sz="1400" dirty="0" smtClean="0"/>
                <a:t>&lt;/div&gt;</a:t>
              </a:r>
              <a:endParaRPr lang="zh-TW" altLang="en-US" sz="1400" dirty="0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891313" y="3276832"/>
              <a:ext cx="1863970" cy="1696066"/>
              <a:chOff x="2255011" y="4185834"/>
              <a:chExt cx="3258113" cy="1707391"/>
            </a:xfrm>
          </p:grpSpPr>
          <p:sp>
            <p:nvSpPr>
              <p:cNvPr id="22" name="文字方塊 21"/>
              <p:cNvSpPr txBox="1"/>
              <p:nvPr/>
            </p:nvSpPr>
            <p:spPr>
              <a:xfrm>
                <a:off x="2255011" y="4185834"/>
                <a:ext cx="3258113" cy="1048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class=“card-header”&gt;</a:t>
                </a:r>
              </a:p>
              <a:p>
                <a:endParaRPr lang="en-US" altLang="zh-TW" sz="1000" dirty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r>
                  <a:rPr lang="en-US" altLang="zh-TW" sz="1000" dirty="0" smtClean="0"/>
                  <a:t>&lt;/div&gt;</a:t>
                </a:r>
                <a:endParaRPr lang="zh-TW" altLang="en-US" sz="1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2255013" y="5309573"/>
                <a:ext cx="3258111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class=“card-body”&gt;&lt;/div&gt;</a:t>
                </a:r>
                <a:endParaRPr lang="zh-TW" altLang="en-US" sz="1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2255011" y="5639068"/>
                <a:ext cx="3258113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class=“card-footer”&gt;&lt;/div&gt;</a:t>
                </a:r>
                <a:endParaRPr lang="zh-TW" altLang="en-US" sz="1000" dirty="0"/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1038070" y="3550327"/>
              <a:ext cx="1570457" cy="480371"/>
              <a:chOff x="1040858" y="3525715"/>
              <a:chExt cx="1570457" cy="480371"/>
            </a:xfrm>
          </p:grpSpPr>
          <p:sp>
            <p:nvSpPr>
              <p:cNvPr id="20" name="文字方塊 19"/>
              <p:cNvSpPr txBox="1"/>
              <p:nvPr/>
            </p:nvSpPr>
            <p:spPr>
              <a:xfrm>
                <a:off x="1040858" y="3525715"/>
                <a:ext cx="1570457" cy="2308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/>
                  <a:t>&lt;div class=“card-title”&gt;&lt;/div&gt;</a:t>
                </a:r>
                <a:endParaRPr lang="zh-TW" altLang="en-US" sz="900" dirty="0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1040858" y="3790642"/>
                <a:ext cx="1570457" cy="21544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800" dirty="0" smtClean="0"/>
                  <a:t>&lt;div class=“card-subtitle”&gt;&lt;/div&gt;</a:t>
                </a:r>
                <a:endParaRPr lang="zh-TW" altLang="en-US" sz="800" dirty="0"/>
              </a:p>
            </p:txBody>
          </p:sp>
        </p:grpSp>
      </p:grpSp>
      <p:grpSp>
        <p:nvGrpSpPr>
          <p:cNvPr id="25" name="群組 24"/>
          <p:cNvGrpSpPr/>
          <p:nvPr/>
        </p:nvGrpSpPr>
        <p:grpSpPr>
          <a:xfrm>
            <a:off x="5419947" y="2930391"/>
            <a:ext cx="2244250" cy="2462213"/>
            <a:chOff x="701173" y="2933611"/>
            <a:chExt cx="2244250" cy="2462213"/>
          </a:xfrm>
        </p:grpSpPr>
        <p:sp>
          <p:nvSpPr>
            <p:cNvPr id="26" name="文字方塊 25"/>
            <p:cNvSpPr txBox="1"/>
            <p:nvPr/>
          </p:nvSpPr>
          <p:spPr>
            <a:xfrm>
              <a:off x="701173" y="2933611"/>
              <a:ext cx="2244250" cy="246221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class=“card”&gt;</a:t>
              </a:r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r>
                <a:rPr lang="en-US" altLang="zh-TW" sz="1400" dirty="0" smtClean="0"/>
                <a:t>&lt;/div&gt;</a:t>
              </a:r>
              <a:endParaRPr lang="zh-TW" altLang="en-US" sz="1400" dirty="0"/>
            </a:p>
          </p:txBody>
        </p:sp>
        <p:grpSp>
          <p:nvGrpSpPr>
            <p:cNvPr id="27" name="群組 26"/>
            <p:cNvGrpSpPr/>
            <p:nvPr/>
          </p:nvGrpSpPr>
          <p:grpSpPr>
            <a:xfrm>
              <a:off x="891313" y="3276832"/>
              <a:ext cx="1863970" cy="1696066"/>
              <a:chOff x="2255011" y="4185834"/>
              <a:chExt cx="3258113" cy="1707391"/>
            </a:xfrm>
          </p:grpSpPr>
          <p:sp>
            <p:nvSpPr>
              <p:cNvPr id="31" name="文字方塊 30"/>
              <p:cNvSpPr txBox="1"/>
              <p:nvPr/>
            </p:nvSpPr>
            <p:spPr>
              <a:xfrm>
                <a:off x="2255011" y="4185834"/>
                <a:ext cx="3258113" cy="10484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class=“card-header”&gt;</a:t>
                </a:r>
              </a:p>
              <a:p>
                <a:endParaRPr lang="en-US" altLang="zh-TW" sz="1000" dirty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endParaRPr lang="en-US" altLang="zh-TW" sz="1000" dirty="0" smtClean="0"/>
              </a:p>
              <a:p>
                <a:r>
                  <a:rPr lang="en-US" altLang="zh-TW" sz="1000" dirty="0" smtClean="0"/>
                  <a:t>&lt;/div&gt;</a:t>
                </a:r>
                <a:endParaRPr lang="zh-TW" altLang="en-US" sz="1000" dirty="0"/>
              </a:p>
            </p:txBody>
          </p:sp>
          <p:sp>
            <p:nvSpPr>
              <p:cNvPr id="32" name="文字方塊 31"/>
              <p:cNvSpPr txBox="1"/>
              <p:nvPr/>
            </p:nvSpPr>
            <p:spPr>
              <a:xfrm>
                <a:off x="2255013" y="5309573"/>
                <a:ext cx="3258111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class=“card-body”&gt;&lt;/div&gt;</a:t>
                </a:r>
                <a:endParaRPr lang="zh-TW" altLang="en-US" sz="1000" dirty="0"/>
              </a:p>
            </p:txBody>
          </p:sp>
          <p:sp>
            <p:nvSpPr>
              <p:cNvPr id="33" name="文字方塊 32"/>
              <p:cNvSpPr txBox="1"/>
              <p:nvPr/>
            </p:nvSpPr>
            <p:spPr>
              <a:xfrm>
                <a:off x="2255011" y="5639068"/>
                <a:ext cx="3258113" cy="2541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000" dirty="0" smtClean="0"/>
                  <a:t>&lt;div class=“card-footer”&gt;&lt;/div&gt;</a:t>
                </a:r>
                <a:endParaRPr lang="zh-TW" altLang="en-US" sz="1000" dirty="0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1038070" y="3550327"/>
              <a:ext cx="1570457" cy="480371"/>
              <a:chOff x="1040858" y="3525715"/>
              <a:chExt cx="1570457" cy="480371"/>
            </a:xfrm>
          </p:grpSpPr>
          <p:sp>
            <p:nvSpPr>
              <p:cNvPr id="29" name="文字方塊 28"/>
              <p:cNvSpPr txBox="1"/>
              <p:nvPr/>
            </p:nvSpPr>
            <p:spPr>
              <a:xfrm>
                <a:off x="1040858" y="3525715"/>
                <a:ext cx="1570457" cy="2308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900" dirty="0" smtClean="0"/>
                  <a:t>&lt;div class=“card-title”&gt;&lt;/div&gt;</a:t>
                </a:r>
                <a:endParaRPr lang="zh-TW" altLang="en-US" sz="900" dirty="0"/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1040858" y="3790642"/>
                <a:ext cx="1570457" cy="21544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800" dirty="0" smtClean="0"/>
                  <a:t>&lt;div class=“card-subtitle”&gt;&lt;/div&gt;</a:t>
                </a:r>
                <a:endParaRPr lang="zh-TW" altLang="en-US" sz="800" dirty="0"/>
              </a:p>
            </p:txBody>
          </p:sp>
        </p:grpSp>
      </p:grpSp>
      <p:sp>
        <p:nvSpPr>
          <p:cNvPr id="35" name="文字方塊 34"/>
          <p:cNvSpPr txBox="1"/>
          <p:nvPr/>
        </p:nvSpPr>
        <p:spPr>
          <a:xfrm>
            <a:off x="551167" y="2557638"/>
            <a:ext cx="2251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FFFF"/>
                </a:solidFill>
              </a:rPr>
              <a:t>&lt;div class=“card-group”&gt;</a:t>
            </a:r>
            <a:endParaRPr lang="zh-TW" alt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4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Card-Over </a:t>
            </a:r>
            <a:r>
              <a:rPr lang="en-US" altLang="zh-TW" dirty="0" err="1" smtClean="0"/>
              <a:t>layp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再製作網頁的時候，有時會需要用到底圖跟文字重疊顯式的效果</a:t>
            </a:r>
            <a:endParaRPr lang="en-US" altLang="zh-TW" dirty="0" smtClean="0"/>
          </a:p>
          <a:p>
            <a:r>
              <a:rPr lang="zh-TW" altLang="en-US" dirty="0" smtClean="0"/>
              <a:t>因此我們可採用</a:t>
            </a:r>
            <a:r>
              <a:rPr lang="en-US" altLang="zh-TW" dirty="0" smtClean="0"/>
              <a:t>.</a:t>
            </a:r>
            <a:r>
              <a:rPr lang="en-US" altLang="zh-TW" b="0" dirty="0"/>
              <a:t> </a:t>
            </a:r>
            <a:r>
              <a:rPr lang="en-US" altLang="zh-TW" b="0" dirty="0" smtClean="0"/>
              <a:t>card-</a:t>
            </a:r>
            <a:r>
              <a:rPr lang="en-US" altLang="zh-TW" b="0" dirty="0" err="1" smtClean="0"/>
              <a:t>img</a:t>
            </a:r>
            <a:r>
              <a:rPr lang="en-US" altLang="zh-TW" b="0" dirty="0" smtClean="0"/>
              <a:t>-overlay </a:t>
            </a:r>
            <a:r>
              <a:rPr lang="zh-TW" altLang="en-US" b="0" dirty="0" smtClean="0"/>
              <a:t>的類別，設定文字重疊在底圖上</a:t>
            </a:r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38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10529" y="2236241"/>
            <a:ext cx="6643466" cy="310854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 </a:t>
            </a:r>
            <a:r>
              <a:rPr lang="en-US" altLang="zh-TW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bg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-dark text-white"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 err="1">
                <a:solidFill>
                  <a:srgbClr val="F92672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A6E22E"/>
                </a:solidFill>
                <a:latin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/pokmeon_banner_1.jpg"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"card-</a:t>
            </a:r>
            <a:r>
              <a:rPr lang="en-US" altLang="zh-TW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alt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"..."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"card-</a:t>
            </a:r>
            <a:r>
              <a:rPr lang="en-US" altLang="zh-TW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-overlay text-center 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h3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"card-title text-primary"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Pokemon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Go Sample&lt;/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h5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"card-text text-success"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&gt;This is a wider card with supporting text below as a natural lead-in to additional content. This content is a little bit longer.&lt;/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E6DB74"/>
                </a:solidFill>
                <a:latin typeface="Consolas" panose="020B0609020204030204" pitchFamily="49" charset="0"/>
              </a:rPr>
              <a:t>"card-text text-success"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&gt;Last updated 3 </a:t>
            </a:r>
            <a:r>
              <a:rPr lang="en-US" altLang="zh-TW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mins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 ago&lt;/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4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44" y="4778799"/>
            <a:ext cx="7995843" cy="20031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46321" y="6488668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</p:spTree>
    <p:extLst>
      <p:ext uri="{BB962C8B-B14F-4D97-AF65-F5344CB8AC3E}">
        <p14:creationId xmlns:p14="http://schemas.microsoft.com/office/powerpoint/2010/main" val="1484335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Card-list 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當中，提供了一組列表群組的元素</a:t>
            </a:r>
            <a:endParaRPr lang="en-US" altLang="zh-TW" dirty="0" smtClean="0"/>
          </a:p>
          <a:p>
            <a:r>
              <a:rPr lang="zh-TW" altLang="en-US" dirty="0" smtClean="0"/>
              <a:t>下圖是列表元素的比較，左邊的是傳統的列表，右邊是做了 </a:t>
            </a:r>
            <a:r>
              <a:rPr lang="en-US" altLang="zh-TW" dirty="0" smtClean="0"/>
              <a:t>list-group</a:t>
            </a:r>
            <a:r>
              <a:rPr lang="zh-TW" altLang="en-US" dirty="0" smtClean="0"/>
              <a:t>的列表，整體來說，右邊的列表外觀上比較美觀，且在內容排頁上也較清楚，容易閱讀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39" y="2831314"/>
            <a:ext cx="10296525" cy="3552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07110" y="6488668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</p:spTree>
    <p:extLst>
      <p:ext uri="{BB962C8B-B14F-4D97-AF65-F5344CB8AC3E}">
        <p14:creationId xmlns:p14="http://schemas.microsoft.com/office/powerpoint/2010/main" val="209551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示範網頁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34340" y="1000251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首先我們要應用基本的</a:t>
            </a:r>
            <a:r>
              <a:rPr lang="en-US" altLang="zh-TW" dirty="0" smtClean="0"/>
              <a:t>BS</a:t>
            </a:r>
            <a:r>
              <a:rPr lang="zh-TW" altLang="en-US" dirty="0" smtClean="0"/>
              <a:t>以及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來進行基本的網頁設計</a:t>
            </a:r>
            <a:endParaRPr lang="en-US" altLang="zh-TW" dirty="0" smtClean="0"/>
          </a:p>
          <a:p>
            <a:r>
              <a:rPr lang="zh-TW" altLang="en-US" dirty="0" smtClean="0"/>
              <a:t>在這範例當中我們將作出如下圖概念的網頁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998178" y="1926095"/>
            <a:ext cx="487093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TW" dirty="0" smtClean="0"/>
          </a:p>
          <a:p>
            <a:pPr algn="ctr"/>
            <a:r>
              <a:rPr lang="zh-TW" altLang="en-US" dirty="0" smtClean="0"/>
              <a:t>網頁標題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98178" y="2849425"/>
            <a:ext cx="48709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 algn="ctr"/>
            <a:r>
              <a:rPr lang="zh-TW" altLang="en-US" dirty="0"/>
              <a:t>網頁主標語</a:t>
            </a:r>
            <a:r>
              <a:rPr lang="en-US" altLang="zh-TW" dirty="0"/>
              <a:t>(Slogan)</a:t>
            </a:r>
          </a:p>
        </p:txBody>
      </p:sp>
      <p:sp>
        <p:nvSpPr>
          <p:cNvPr id="9" name="矩形 8"/>
          <p:cNvSpPr/>
          <p:nvPr/>
        </p:nvSpPr>
        <p:spPr>
          <a:xfrm>
            <a:off x="2998178" y="6211862"/>
            <a:ext cx="48709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ctr"/>
            <a:r>
              <a:rPr lang="zh-TW" altLang="en-US" dirty="0"/>
              <a:t>頁腳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998178" y="3257206"/>
            <a:ext cx="4870938" cy="1477328"/>
            <a:chOff x="2804747" y="3783042"/>
            <a:chExt cx="4870938" cy="1477328"/>
          </a:xfrm>
        </p:grpSpPr>
        <p:sp>
          <p:nvSpPr>
            <p:cNvPr id="7" name="矩形 6"/>
            <p:cNvSpPr/>
            <p:nvPr/>
          </p:nvSpPr>
          <p:spPr>
            <a:xfrm>
              <a:off x="2804747" y="3783042"/>
              <a:ext cx="4870938" cy="1477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/>
              <a:r>
                <a:rPr lang="zh-TW" altLang="en-US" dirty="0"/>
                <a:t>項目說明</a:t>
              </a:r>
              <a:r>
                <a:rPr lang="en-US" altLang="zh-TW" dirty="0"/>
                <a:t>(</a:t>
              </a:r>
              <a:r>
                <a:rPr lang="zh-TW" altLang="en-US" dirty="0"/>
                <a:t>網格排版應用 </a:t>
              </a:r>
              <a:r>
                <a:rPr lang="en-US" altLang="zh-TW" dirty="0"/>
                <a:t>– </a:t>
              </a:r>
              <a:r>
                <a:rPr lang="zh-TW" altLang="en-US" dirty="0"/>
                <a:t>文字</a:t>
              </a:r>
              <a:r>
                <a:rPr lang="en-US" altLang="zh-TW" dirty="0"/>
                <a:t>Only</a:t>
              </a:r>
              <a:r>
                <a:rPr lang="en-US" altLang="zh-TW" dirty="0" smtClean="0"/>
                <a:t>)</a:t>
              </a:r>
            </a:p>
            <a:p>
              <a:pPr lvl="1"/>
              <a:endParaRPr lang="en-US" altLang="zh-TW" dirty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244043" y="4133425"/>
              <a:ext cx="1169695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 區塊</a:t>
              </a:r>
              <a:r>
                <a:rPr lang="en-US" altLang="zh-TW" dirty="0" smtClean="0"/>
                <a:t>1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772958" y="4133425"/>
              <a:ext cx="1168377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區塊</a:t>
              </a:r>
              <a:r>
                <a:rPr lang="en-US" altLang="zh-TW" dirty="0" smtClean="0"/>
                <a:t>2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159877" y="4133425"/>
              <a:ext cx="1301639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區塊</a:t>
              </a:r>
              <a:r>
                <a:rPr lang="en-US" altLang="zh-TW" dirty="0" smtClean="0"/>
                <a:t>3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2998178" y="4734534"/>
            <a:ext cx="4870938" cy="1477328"/>
            <a:chOff x="2957147" y="3935442"/>
            <a:chExt cx="4870938" cy="1477328"/>
          </a:xfrm>
        </p:grpSpPr>
        <p:sp>
          <p:nvSpPr>
            <p:cNvPr id="14" name="矩形 13"/>
            <p:cNvSpPr/>
            <p:nvPr/>
          </p:nvSpPr>
          <p:spPr>
            <a:xfrm>
              <a:off x="2957147" y="3935442"/>
              <a:ext cx="4870938" cy="14773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1"/>
              <a:r>
                <a:rPr lang="zh-TW" altLang="en-US" dirty="0"/>
                <a:t>分類介紹</a:t>
              </a:r>
              <a:r>
                <a:rPr lang="en-US" altLang="zh-TW" dirty="0"/>
                <a:t>(</a:t>
              </a:r>
              <a:r>
                <a:rPr lang="zh-TW" altLang="en-US" dirty="0"/>
                <a:t>網格排版應用 </a:t>
              </a:r>
              <a:r>
                <a:rPr lang="en-US" altLang="zh-TW" dirty="0"/>
                <a:t>– </a:t>
              </a:r>
              <a:r>
                <a:rPr lang="zh-TW" altLang="en-US" dirty="0"/>
                <a:t>圖片</a:t>
              </a:r>
              <a:r>
                <a:rPr lang="en-US" altLang="zh-TW" dirty="0"/>
                <a:t>+</a:t>
              </a:r>
              <a:r>
                <a:rPr lang="zh-TW" altLang="en-US" dirty="0"/>
                <a:t>文字</a:t>
              </a:r>
              <a:r>
                <a:rPr lang="en-US" altLang="zh-TW" dirty="0"/>
                <a:t>)</a:t>
              </a:r>
            </a:p>
            <a:p>
              <a:pPr lvl="1"/>
              <a:endParaRPr lang="en-US" altLang="zh-TW" dirty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 smtClean="0"/>
            </a:p>
            <a:p>
              <a:pPr lvl="1"/>
              <a:endParaRPr lang="en-US" altLang="zh-TW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396443" y="4285825"/>
              <a:ext cx="1169695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 區塊</a:t>
              </a:r>
              <a:r>
                <a:rPr lang="en-US" altLang="zh-TW" dirty="0" smtClean="0"/>
                <a:t>1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925358" y="4285825"/>
              <a:ext cx="1168377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區塊</a:t>
              </a:r>
              <a:r>
                <a:rPr lang="en-US" altLang="zh-TW" dirty="0" smtClean="0"/>
                <a:t>2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312277" y="4285825"/>
              <a:ext cx="1301639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  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區塊</a:t>
              </a:r>
              <a:r>
                <a:rPr lang="en-US" altLang="zh-TW" dirty="0" smtClean="0"/>
                <a:t>3</a:t>
              </a:r>
            </a:p>
            <a:p>
              <a:r>
                <a:rPr lang="en-US" altLang="zh-TW" dirty="0" smtClean="0"/>
                <a:t> 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818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Card-list group </a:t>
            </a:r>
            <a:r>
              <a:rPr lang="zh-TW" altLang="en-US" dirty="0"/>
              <a:t>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list-group</a:t>
            </a:r>
            <a:r>
              <a:rPr lang="zh-TW" altLang="en-US" dirty="0" smtClean="0"/>
              <a:t>：宣告這個列表是一整個群組的模式</a:t>
            </a:r>
            <a:endParaRPr lang="en-US" altLang="zh-TW" dirty="0" smtClean="0"/>
          </a:p>
          <a:p>
            <a:r>
              <a:rPr lang="en-US" altLang="zh-TW" dirty="0" smtClean="0"/>
              <a:t>list-group-item</a:t>
            </a:r>
            <a:r>
              <a:rPr lang="zh-TW" altLang="en-US" dirty="0" smtClean="0"/>
              <a:t>：宣告該項目為列表的內容</a:t>
            </a:r>
            <a:endParaRPr lang="en-US" altLang="zh-TW" dirty="0" smtClean="0"/>
          </a:p>
          <a:p>
            <a:r>
              <a:rPr lang="en-US" altLang="zh-CN" dirty="0" smtClean="0"/>
              <a:t>list-group-flush</a:t>
            </a:r>
            <a:r>
              <a:rPr lang="zh-TW" altLang="en-US" dirty="0" smtClean="0"/>
              <a:t>：</a:t>
            </a:r>
            <a:r>
              <a:rPr lang="zh-CN" altLang="en-US" dirty="0" smtClean="0"/>
              <a:t>可以移除</a:t>
            </a:r>
            <a:r>
              <a:rPr lang="zh-CN" altLang="en-US" dirty="0"/>
              <a:t>部分边框以及圆角</a:t>
            </a:r>
            <a:r>
              <a:rPr lang="zh-CN" altLang="en-US" dirty="0" smtClean="0"/>
              <a:t>，</a:t>
            </a:r>
            <a:r>
              <a:rPr lang="zh-TW" altLang="en-US" dirty="0" smtClean="0"/>
              <a:t>產生貼其邊緣的列表效果</a:t>
            </a:r>
            <a:r>
              <a:rPr lang="zh-CN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7" y="3466727"/>
            <a:ext cx="5476875" cy="2286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加入</a:t>
            </a: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E83E8C"/>
                </a:solidFill>
                <a:effectLst/>
                <a:latin typeface="Arial Unicode MS"/>
                <a:ea typeface="SFMono-Regular"/>
              </a:rPr>
              <a:t>.list-group-flush</a:t>
            </a:r>
            <a:r>
              <a:rPr kumimoji="0" lang="zh-TW" altLang="zh-TW" sz="1200" b="0" i="0" u="none" strike="noStrike" cap="none" normalizeH="0" baseline="0" smtClean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选择器，可以实现移除部分边框以及圆角，从而产生边缘贴齐的列表组，这在诸如Card卡片等容器中很实用（达成更好的呈现效果）。</a:t>
            </a:r>
            <a:r>
              <a:rPr kumimoji="0" lang="zh-TW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60167"/>
          <a:stretch/>
        </p:blipFill>
        <p:spPr>
          <a:xfrm>
            <a:off x="6073902" y="3466727"/>
            <a:ext cx="2515883" cy="23677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5109" t="-1407" r="5229" b="1407"/>
          <a:stretch/>
        </p:blipFill>
        <p:spPr>
          <a:xfrm>
            <a:off x="8850041" y="3466727"/>
            <a:ext cx="2944508" cy="222265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946321" y="6477183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sample_BS_Card.html</a:t>
            </a:r>
          </a:p>
        </p:txBody>
      </p:sp>
    </p:spTree>
    <p:extLst>
      <p:ext uri="{BB962C8B-B14F-4D97-AF65-F5344CB8AC3E}">
        <p14:creationId xmlns:p14="http://schemas.microsoft.com/office/powerpoint/2010/main" val="4022958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993626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因此透過前面的項目，我們將前一個</a:t>
            </a:r>
            <a:r>
              <a:rPr lang="en-US" altLang="zh-TW" dirty="0" smtClean="0"/>
              <a:t>Sample2</a:t>
            </a:r>
            <a:r>
              <a:rPr lang="zh-TW" altLang="en-US" dirty="0" smtClean="0"/>
              <a:t>的網頁改用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group list</a:t>
            </a:r>
            <a:r>
              <a:rPr lang="zh-TW" altLang="en-US" dirty="0" smtClean="0"/>
              <a:t>來實作其架構如下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41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4518" y="1418983"/>
            <a:ext cx="11849100" cy="5355312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&lt;article class=“card-group”&gt;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&lt;/article&gt;</a:t>
            </a:r>
            <a:endParaRPr lang="zh-TW" altLang="en-US" dirty="0"/>
          </a:p>
        </p:txBody>
      </p:sp>
      <p:grpSp>
        <p:nvGrpSpPr>
          <p:cNvPr id="52" name="群組 51"/>
          <p:cNvGrpSpPr/>
          <p:nvPr/>
        </p:nvGrpSpPr>
        <p:grpSpPr>
          <a:xfrm>
            <a:off x="430671" y="1769665"/>
            <a:ext cx="3784097" cy="4524315"/>
            <a:chOff x="735341" y="2258441"/>
            <a:chExt cx="4081794" cy="4754530"/>
          </a:xfrm>
        </p:grpSpPr>
        <p:sp>
          <p:nvSpPr>
            <p:cNvPr id="21" name="文字方塊 20"/>
            <p:cNvSpPr txBox="1"/>
            <p:nvPr/>
          </p:nvSpPr>
          <p:spPr>
            <a:xfrm>
              <a:off x="735341" y="2258441"/>
              <a:ext cx="4081794" cy="47545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&lt;section  class=“card”&gt;</a:t>
              </a:r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r>
                <a:rPr lang="en-US" altLang="zh-TW" dirty="0" smtClean="0"/>
                <a:t>&lt;/section&gt;</a:t>
              </a:r>
              <a:endParaRPr lang="zh-TW" altLang="en-US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125921" y="5874663"/>
              <a:ext cx="3300634" cy="33855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&lt;div class=“card-footer”&gt;&lt;/div&gt;</a:t>
              </a:r>
              <a:endParaRPr lang="zh-TW" altLang="en-US" sz="1600" dirty="0"/>
            </a:p>
          </p:txBody>
        </p:sp>
        <p:grpSp>
          <p:nvGrpSpPr>
            <p:cNvPr id="50" name="群組 49"/>
            <p:cNvGrpSpPr/>
            <p:nvPr/>
          </p:nvGrpSpPr>
          <p:grpSpPr>
            <a:xfrm>
              <a:off x="1125921" y="2813981"/>
              <a:ext cx="3322254" cy="1354217"/>
              <a:chOff x="1125921" y="2813981"/>
              <a:chExt cx="3322254" cy="1354217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1125921" y="2813981"/>
                <a:ext cx="3322254" cy="135421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class=“card-header”&gt;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1284922" y="3133265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&lt;h3 class=“card-title”&gt;</a:t>
                </a:r>
                <a:r>
                  <a:rPr lang="en-US" altLang="zh-TW" sz="1400" dirty="0"/>
                  <a:t>&lt;/h3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284922" y="3514361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&lt;p class=“card-subtitle”&gt;&lt;/p&gt;</a:t>
                </a:r>
                <a:endParaRPr lang="en-US" altLang="zh-TW" sz="1400" dirty="0"/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>
              <a:off x="1147541" y="4225998"/>
              <a:ext cx="3300634" cy="1569660"/>
              <a:chOff x="1147541" y="4225998"/>
              <a:chExt cx="3300634" cy="1569660"/>
            </a:xfrm>
          </p:grpSpPr>
          <p:sp>
            <p:nvSpPr>
              <p:cNvPr id="46" name="文字方塊 45"/>
              <p:cNvSpPr txBox="1"/>
              <p:nvPr/>
            </p:nvSpPr>
            <p:spPr>
              <a:xfrm>
                <a:off x="1147541" y="4225998"/>
                <a:ext cx="3300634" cy="156966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class=“card-body”&gt;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284922" y="4584891"/>
                <a:ext cx="2939620" cy="76944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 class=“list-group”&gt;</a:t>
                </a:r>
              </a:p>
              <a:p>
                <a:r>
                  <a:rPr lang="en-US" altLang="zh-TW" sz="1400" dirty="0"/>
                  <a:t> </a:t>
                </a:r>
                <a:r>
                  <a:rPr lang="en-US" altLang="zh-TW" sz="1400" dirty="0" smtClean="0"/>
                  <a:t>   </a:t>
                </a:r>
                <a:r>
                  <a:rPr lang="en-US" altLang="zh-TW" sz="1600" dirty="0"/>
                  <a:t>&lt;li class="list-group-item</a:t>
                </a:r>
                <a:r>
                  <a:rPr lang="en-US" altLang="zh-TW" sz="1600" dirty="0" smtClean="0"/>
                  <a:t>"&gt;&lt;/li&gt;</a:t>
                </a:r>
                <a:endParaRPr lang="en-US" altLang="zh-TW" sz="1400" dirty="0"/>
              </a:p>
              <a:p>
                <a:r>
                  <a:rPr lang="en-US" altLang="zh-TW" sz="1400" dirty="0" smtClean="0"/>
                  <a:t>&lt;/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</p:grpSp>
      </p:grpSp>
      <p:grpSp>
        <p:nvGrpSpPr>
          <p:cNvPr id="53" name="群組 52"/>
          <p:cNvGrpSpPr/>
          <p:nvPr/>
        </p:nvGrpSpPr>
        <p:grpSpPr>
          <a:xfrm>
            <a:off x="4385785" y="1769665"/>
            <a:ext cx="3691214" cy="4524315"/>
            <a:chOff x="789005" y="2228475"/>
            <a:chExt cx="4081794" cy="4754530"/>
          </a:xfrm>
        </p:grpSpPr>
        <p:sp>
          <p:nvSpPr>
            <p:cNvPr id="54" name="文字方塊 53"/>
            <p:cNvSpPr txBox="1"/>
            <p:nvPr/>
          </p:nvSpPr>
          <p:spPr>
            <a:xfrm>
              <a:off x="789005" y="2228475"/>
              <a:ext cx="4081794" cy="47545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&lt;section  class=“card”&gt;</a:t>
              </a:r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r>
                <a:rPr lang="en-US" altLang="zh-TW" dirty="0" smtClean="0"/>
                <a:t>&lt;/section&gt;</a:t>
              </a:r>
              <a:endParaRPr lang="zh-TW" altLang="en-US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125921" y="5874663"/>
              <a:ext cx="3300634" cy="33855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&lt;div class=“card-footer”&gt;&lt;/div&gt;</a:t>
              </a:r>
              <a:endParaRPr lang="zh-TW" altLang="en-US" sz="1600" dirty="0"/>
            </a:p>
          </p:txBody>
        </p:sp>
        <p:grpSp>
          <p:nvGrpSpPr>
            <p:cNvPr id="56" name="群組 55"/>
            <p:cNvGrpSpPr/>
            <p:nvPr/>
          </p:nvGrpSpPr>
          <p:grpSpPr>
            <a:xfrm>
              <a:off x="1125921" y="2813981"/>
              <a:ext cx="3322254" cy="1354217"/>
              <a:chOff x="1125921" y="2813981"/>
              <a:chExt cx="3322254" cy="1354217"/>
            </a:xfrm>
          </p:grpSpPr>
          <p:sp>
            <p:nvSpPr>
              <p:cNvPr id="60" name="文字方塊 59"/>
              <p:cNvSpPr txBox="1"/>
              <p:nvPr/>
            </p:nvSpPr>
            <p:spPr>
              <a:xfrm>
                <a:off x="1125921" y="2813981"/>
                <a:ext cx="3322254" cy="135421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class=“card-header”&gt;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1284922" y="3133265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&lt;h3 class=“card-title”&gt;</a:t>
                </a:r>
                <a:r>
                  <a:rPr lang="en-US" altLang="zh-TW" sz="1400" dirty="0"/>
                  <a:t>&lt;/h3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284922" y="3514361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&lt;p class=“card-subtitle”&gt;&lt;/p&gt;</a:t>
                </a:r>
                <a:endParaRPr lang="en-US" altLang="zh-TW" sz="1400" dirty="0"/>
              </a:p>
            </p:txBody>
          </p:sp>
        </p:grpSp>
        <p:grpSp>
          <p:nvGrpSpPr>
            <p:cNvPr id="57" name="群組 56"/>
            <p:cNvGrpSpPr/>
            <p:nvPr/>
          </p:nvGrpSpPr>
          <p:grpSpPr>
            <a:xfrm>
              <a:off x="1147541" y="4225998"/>
              <a:ext cx="3300634" cy="1569660"/>
              <a:chOff x="1147541" y="4225998"/>
              <a:chExt cx="3300634" cy="1569660"/>
            </a:xfrm>
          </p:grpSpPr>
          <p:sp>
            <p:nvSpPr>
              <p:cNvPr id="58" name="文字方塊 57"/>
              <p:cNvSpPr txBox="1"/>
              <p:nvPr/>
            </p:nvSpPr>
            <p:spPr>
              <a:xfrm>
                <a:off x="1147541" y="4225998"/>
                <a:ext cx="3300634" cy="156966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class=“card-body”&gt;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1284922" y="4584891"/>
                <a:ext cx="2939620" cy="76944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 class=“list-group”&gt;</a:t>
                </a:r>
              </a:p>
              <a:p>
                <a:r>
                  <a:rPr lang="en-US" altLang="zh-TW" sz="1400" dirty="0"/>
                  <a:t> </a:t>
                </a:r>
                <a:r>
                  <a:rPr lang="en-US" altLang="zh-TW" sz="1400" dirty="0" smtClean="0"/>
                  <a:t>   </a:t>
                </a:r>
                <a:r>
                  <a:rPr lang="en-US" altLang="zh-TW" sz="1600" dirty="0"/>
                  <a:t>&lt;li class="list-group-item</a:t>
                </a:r>
                <a:r>
                  <a:rPr lang="en-US" altLang="zh-TW" sz="1600" dirty="0" smtClean="0"/>
                  <a:t>"&gt;&lt;/li&gt;</a:t>
                </a:r>
                <a:endParaRPr lang="en-US" altLang="zh-TW" sz="1400" dirty="0"/>
              </a:p>
              <a:p>
                <a:r>
                  <a:rPr lang="en-US" altLang="zh-TW" sz="1400" dirty="0" smtClean="0"/>
                  <a:t>&lt;/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</p:grpSp>
      </p:grpSp>
      <p:grpSp>
        <p:nvGrpSpPr>
          <p:cNvPr id="73" name="群組 72"/>
          <p:cNvGrpSpPr/>
          <p:nvPr/>
        </p:nvGrpSpPr>
        <p:grpSpPr>
          <a:xfrm>
            <a:off x="8223413" y="1769665"/>
            <a:ext cx="3691214" cy="4524315"/>
            <a:chOff x="789005" y="2228475"/>
            <a:chExt cx="4081794" cy="4754530"/>
          </a:xfrm>
        </p:grpSpPr>
        <p:sp>
          <p:nvSpPr>
            <p:cNvPr id="74" name="文字方塊 73"/>
            <p:cNvSpPr txBox="1"/>
            <p:nvPr/>
          </p:nvSpPr>
          <p:spPr>
            <a:xfrm>
              <a:off x="789005" y="2228475"/>
              <a:ext cx="4081794" cy="475453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&lt;section  class=“card”&gt;</a:t>
              </a:r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r>
                <a:rPr lang="en-US" altLang="zh-TW" dirty="0" smtClean="0"/>
                <a:t>&lt;/section&gt;</a:t>
              </a:r>
              <a:endParaRPr lang="zh-TW" altLang="en-US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1125921" y="5874663"/>
              <a:ext cx="3300634" cy="33855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&lt;div class=“card-footer”&gt;&lt;/div&gt;</a:t>
              </a:r>
              <a:endParaRPr lang="zh-TW" altLang="en-US" sz="1600" dirty="0"/>
            </a:p>
          </p:txBody>
        </p:sp>
        <p:grpSp>
          <p:nvGrpSpPr>
            <p:cNvPr id="76" name="群組 75"/>
            <p:cNvGrpSpPr/>
            <p:nvPr/>
          </p:nvGrpSpPr>
          <p:grpSpPr>
            <a:xfrm>
              <a:off x="1125921" y="2813981"/>
              <a:ext cx="3322254" cy="1354217"/>
              <a:chOff x="1125921" y="2813981"/>
              <a:chExt cx="3322254" cy="135421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1125921" y="2813981"/>
                <a:ext cx="3322254" cy="1354217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class=“card-header”&gt;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1284922" y="3133265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&lt;h3 class=“card-title”&gt;</a:t>
                </a:r>
                <a:r>
                  <a:rPr lang="en-US" altLang="zh-TW" sz="1400" dirty="0"/>
                  <a:t>&lt;/h3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1284922" y="3514361"/>
                <a:ext cx="2939620" cy="30777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&lt;p class=“card-subtitle”&gt;&lt;/p&gt;</a:t>
                </a:r>
                <a:endParaRPr lang="en-US" altLang="zh-TW" sz="1400" dirty="0"/>
              </a:p>
            </p:txBody>
          </p:sp>
        </p:grpSp>
        <p:grpSp>
          <p:nvGrpSpPr>
            <p:cNvPr id="77" name="群組 76"/>
            <p:cNvGrpSpPr/>
            <p:nvPr/>
          </p:nvGrpSpPr>
          <p:grpSpPr>
            <a:xfrm>
              <a:off x="1147541" y="4225998"/>
              <a:ext cx="3300634" cy="1569660"/>
              <a:chOff x="1147541" y="4225998"/>
              <a:chExt cx="3300634" cy="1569660"/>
            </a:xfrm>
          </p:grpSpPr>
          <p:sp>
            <p:nvSpPr>
              <p:cNvPr id="78" name="文字方塊 77"/>
              <p:cNvSpPr txBox="1"/>
              <p:nvPr/>
            </p:nvSpPr>
            <p:spPr>
              <a:xfrm>
                <a:off x="1147541" y="4225998"/>
                <a:ext cx="3300634" cy="156966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/>
                  <a:t>&lt;div class=“card-body”&gt;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endParaRPr lang="en-US" altLang="zh-TW" sz="1600" dirty="0" smtClean="0"/>
              </a:p>
              <a:p>
                <a:r>
                  <a:rPr lang="en-US" altLang="zh-TW" sz="1600" dirty="0" smtClean="0"/>
                  <a:t>&lt;/div&gt;</a:t>
                </a:r>
                <a:endParaRPr lang="zh-TW" altLang="en-US" sz="1600" dirty="0"/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1284922" y="4584891"/>
                <a:ext cx="2939620" cy="76944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 class=“list-group”&gt;</a:t>
                </a:r>
              </a:p>
              <a:p>
                <a:r>
                  <a:rPr lang="en-US" altLang="zh-TW" sz="1400" dirty="0"/>
                  <a:t> </a:t>
                </a:r>
                <a:r>
                  <a:rPr lang="en-US" altLang="zh-TW" sz="1400" dirty="0" smtClean="0"/>
                  <a:t>   </a:t>
                </a:r>
                <a:r>
                  <a:rPr lang="en-US" altLang="zh-TW" sz="1600" dirty="0"/>
                  <a:t>&lt;li class="list-group-item</a:t>
                </a:r>
                <a:r>
                  <a:rPr lang="en-US" altLang="zh-TW" sz="1600" dirty="0" smtClean="0"/>
                  <a:t>"&gt;&lt;/li&gt;</a:t>
                </a:r>
                <a:endParaRPr lang="en-US" altLang="zh-TW" sz="1400" dirty="0"/>
              </a:p>
              <a:p>
                <a:r>
                  <a:rPr lang="en-US" altLang="zh-TW" sz="1400" dirty="0" smtClean="0"/>
                  <a:t>&lt;/</a:t>
                </a:r>
                <a:r>
                  <a:rPr lang="en-US" altLang="zh-TW" sz="1400" dirty="0" err="1" smtClean="0"/>
                  <a:t>ul</a:t>
                </a:r>
                <a:r>
                  <a:rPr lang="en-US" altLang="zh-TW" sz="1400" dirty="0" smtClean="0"/>
                  <a:t>&gt;</a:t>
                </a:r>
                <a:endParaRPr lang="en-US" altLang="zh-TW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329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5252084" cy="5024804"/>
          </a:xfrm>
        </p:spPr>
        <p:txBody>
          <a:bodyPr/>
          <a:lstStyle/>
          <a:p>
            <a:r>
              <a:rPr lang="zh-TW" altLang="en-US" dirty="0" smtClean="0"/>
              <a:t>修改後的程式與之前的程式比起來較精簡，且容易閱讀</a:t>
            </a:r>
            <a:endParaRPr lang="en-US" altLang="zh-TW" dirty="0" smtClean="0"/>
          </a:p>
          <a:p>
            <a:r>
              <a:rPr lang="zh-TW" altLang="en-US" dirty="0" smtClean="0"/>
              <a:t>修改的步驟如下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定義</a:t>
            </a:r>
            <a:r>
              <a:rPr lang="en-US" altLang="zh-TW" dirty="0" smtClean="0"/>
              <a:t>Card group</a:t>
            </a:r>
          </a:p>
          <a:p>
            <a:pPr lvl="1"/>
            <a:r>
              <a:rPr lang="zh-TW" altLang="en-US" dirty="0" smtClean="0"/>
              <a:t>定義每一個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的內容，這個範例將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分為三大區塊</a:t>
            </a:r>
            <a:r>
              <a:rPr lang="en-US" altLang="zh-TW" dirty="0" smtClean="0"/>
              <a:t>(Card-header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Card-body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Card-footer)</a:t>
            </a:r>
          </a:p>
          <a:p>
            <a:pPr lvl="1"/>
            <a:r>
              <a:rPr lang="zh-TW" altLang="en-US" dirty="0" smtClean="0"/>
              <a:t>修改好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標籤後，再根據樣式進行調整修改。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24" y="1362075"/>
            <a:ext cx="5707040" cy="46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0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8141" y="992361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BS4</a:t>
            </a:r>
            <a:r>
              <a:rPr lang="zh-TW" altLang="en-US" dirty="0" smtClean="0"/>
              <a:t>當中的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可說是一個相當好用的元素，若能加以學習運用，在網頁設計上將會很有幫助</a:t>
            </a:r>
            <a:endParaRPr lang="en-US" altLang="zh-TW" dirty="0" smtClean="0"/>
          </a:p>
          <a:p>
            <a:r>
              <a:rPr lang="zh-TW" altLang="en-US" dirty="0" smtClean="0"/>
              <a:t>其支援的設定也非常的多，但絕大多數都可通用於一般的格式設定。</a:t>
            </a:r>
            <a:endParaRPr lang="en-US" altLang="zh-TW" dirty="0" smtClean="0"/>
          </a:p>
          <a:p>
            <a:r>
              <a:rPr lang="zh-TW" altLang="en-US" dirty="0" smtClean="0"/>
              <a:t>若想更深入學習</a:t>
            </a:r>
            <a:r>
              <a:rPr lang="en-US" altLang="zh-TW" dirty="0" smtClean="0"/>
              <a:t>Card </a:t>
            </a:r>
            <a:r>
              <a:rPr lang="zh-TW" altLang="en-US" dirty="0" smtClean="0"/>
              <a:t>的應用，建議連結到</a:t>
            </a:r>
            <a:r>
              <a:rPr lang="en-US" altLang="zh-TW" dirty="0" smtClean="0"/>
              <a:t>BS4</a:t>
            </a:r>
            <a:r>
              <a:rPr lang="zh-TW" altLang="en-US" dirty="0" smtClean="0"/>
              <a:t>官網，</a:t>
            </a:r>
            <a:r>
              <a:rPr lang="en-US" altLang="zh-TW" dirty="0">
                <a:hlinkClick r:id="rId2"/>
              </a:rPr>
              <a:t>https://getbootstrap.com/docs/4.3/components/card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關於</a:t>
            </a:r>
            <a:r>
              <a:rPr lang="en-US" altLang="zh-TW" dirty="0" smtClean="0"/>
              <a:t>group List </a:t>
            </a:r>
            <a:r>
              <a:rPr lang="zh-TW" altLang="en-US" dirty="0" smtClean="0"/>
              <a:t>的使用，也請參考官網說明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>
                <a:hlinkClick r:id="rId3"/>
              </a:rPr>
              <a:t>https://getbootstrap.com/docs/4.3/components/list-group/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91" y="3504763"/>
            <a:ext cx="4139259" cy="31181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427" y="3510801"/>
            <a:ext cx="4143528" cy="31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146226"/>
            <a:ext cx="11202924" cy="5024804"/>
          </a:xfrm>
        </p:spPr>
        <p:txBody>
          <a:bodyPr/>
          <a:lstStyle/>
          <a:p>
            <a:pPr marL="285750" lvl="1"/>
            <a:r>
              <a:rPr lang="zh-TW" altLang="en-US" dirty="0" smtClean="0"/>
              <a:t>我們將前面一個單元的網頁，改用 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的方式來撰寫，結果畫面與前一個範例差不多，並無很大的差異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://margesnpust.github.io/NPUST_BS/BS-Sample3/</a:t>
            </a:r>
            <a:r>
              <a:rPr lang="en-US" altLang="zh-TW" dirty="0"/>
              <a:t>	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228850"/>
            <a:ext cx="3814723" cy="43529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897" y="1800225"/>
            <a:ext cx="2373615" cy="48642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279831" y="2026007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338399" y="1656675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X(</a:t>
            </a:r>
            <a:r>
              <a:rPr lang="zh-TW" altLang="en-US" dirty="0" smtClean="0"/>
              <a:t>直向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58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 smtClean="0"/>
              <a:t>- </a:t>
            </a:r>
            <a:r>
              <a:rPr lang="en-US" altLang="zh-TW" dirty="0"/>
              <a:t>Card </a:t>
            </a:r>
            <a:r>
              <a:rPr lang="zh-TW" altLang="en-US" dirty="0"/>
              <a:t>應用</a:t>
            </a:r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6373" y="926344"/>
            <a:ext cx="7882278" cy="5083342"/>
          </a:xfrm>
        </p:spPr>
        <p:txBody>
          <a:bodyPr/>
          <a:lstStyle/>
          <a:p>
            <a:r>
              <a:rPr lang="zh-TW" altLang="en-US" dirty="0" smtClean="0"/>
              <a:t>請下載 網頁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github.com/MargesNpust/NPUST_BS/tree/master/BS-Sample1</a:t>
            </a:r>
            <a:endParaRPr lang="en-US" altLang="zh-TW" dirty="0" smtClean="0"/>
          </a:p>
          <a:p>
            <a:r>
              <a:rPr lang="zh-TW" altLang="en-US" dirty="0" smtClean="0"/>
              <a:t>套用</a:t>
            </a:r>
            <a:r>
              <a:rPr lang="en-US" altLang="zh-TW" dirty="0" smtClean="0"/>
              <a:t>Card </a:t>
            </a:r>
            <a:r>
              <a:rPr lang="zh-TW" altLang="en-US" dirty="0" smtClean="0"/>
              <a:t>設計將</a:t>
            </a:r>
            <a:r>
              <a:rPr lang="en-US" altLang="zh-TW" dirty="0" smtClean="0"/>
              <a:t>index.html</a:t>
            </a:r>
            <a:r>
              <a:rPr lang="zh-TW" altLang="en-US" dirty="0" smtClean="0"/>
              <a:t>網頁中間的寶可夢分類介紹的畫面設計如下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374" y="2964683"/>
            <a:ext cx="5248275" cy="38933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251" y="926344"/>
            <a:ext cx="2535128" cy="54892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156800" y="2595351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90899" y="557012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X(</a:t>
            </a:r>
            <a:r>
              <a:rPr lang="zh-TW" altLang="en-US" dirty="0" smtClean="0"/>
              <a:t>直向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500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Sample4 – </a:t>
            </a:r>
            <a:r>
              <a:rPr lang="zh-TW" altLang="en-US" dirty="0" smtClean="0"/>
              <a:t>導覽列 </a:t>
            </a:r>
            <a:r>
              <a:rPr lang="en-US" altLang="zh-TW" dirty="0" smtClean="0"/>
              <a:t>and Drop down Menu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3995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設計概述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在網頁當中，除了主頁內容之外，最重要的是導覽列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&gt;</a:t>
            </a:r>
          </a:p>
          <a:p>
            <a:r>
              <a:rPr lang="zh-TW" altLang="en-US" dirty="0" smtClean="0"/>
              <a:t>在這邊我們將學習如何製作導覽列，並將導覽列放到網頁上</a:t>
            </a:r>
            <a:endParaRPr lang="en-US" altLang="zh-TW" dirty="0" smtClean="0"/>
          </a:p>
          <a:p>
            <a:r>
              <a:rPr lang="zh-TW" altLang="en-US" dirty="0" smtClean="0"/>
              <a:t>本單元學習目標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導覽列元件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Drop down Menu</a:t>
            </a:r>
          </a:p>
          <a:p>
            <a:r>
              <a:rPr lang="en-US" altLang="zh-TW" dirty="0"/>
              <a:t>Sample GitHub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margesnpust.github.io/NPUST_BS/BS-Sample4/</a:t>
            </a:r>
            <a:r>
              <a:rPr lang="en-US" altLang="zh-TW" dirty="0"/>
              <a:t>	</a:t>
            </a:r>
          </a:p>
          <a:p>
            <a:pPr lvl="1"/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71948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導覽列 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278111"/>
            <a:ext cx="9071609" cy="5024804"/>
          </a:xfrm>
        </p:spPr>
        <p:txBody>
          <a:bodyPr/>
          <a:lstStyle/>
          <a:p>
            <a:r>
              <a:rPr lang="en-US" altLang="zh-TW" dirty="0" err="1" smtClean="0"/>
              <a:t>Nav</a:t>
            </a:r>
            <a:r>
              <a:rPr lang="en-US" altLang="zh-TW" dirty="0" smtClean="0"/>
              <a:t>-bar</a:t>
            </a:r>
            <a:r>
              <a:rPr lang="zh-TW" altLang="en-US" dirty="0" smtClean="0"/>
              <a:t>也就是導覽列的意思，一般都是用在建立選單</a:t>
            </a:r>
            <a:endParaRPr lang="en-US" altLang="zh-TW" dirty="0" smtClean="0"/>
          </a:p>
          <a:p>
            <a:r>
              <a:rPr lang="zh-TW" altLang="en-US" dirty="0" smtClean="0"/>
              <a:t>其架構如</a:t>
            </a:r>
            <a:r>
              <a:rPr lang="zh-TW" altLang="en-US" dirty="0"/>
              <a:t>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48</a:t>
            </a:fld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7769160" y="1704444"/>
            <a:ext cx="3784097" cy="4801314"/>
            <a:chOff x="2187510" y="1777536"/>
            <a:chExt cx="3784097" cy="4801314"/>
          </a:xfrm>
        </p:grpSpPr>
        <p:sp>
          <p:nvSpPr>
            <p:cNvPr id="7" name="文字方塊 6"/>
            <p:cNvSpPr txBox="1"/>
            <p:nvPr/>
          </p:nvSpPr>
          <p:spPr>
            <a:xfrm>
              <a:off x="2187510" y="1777536"/>
              <a:ext cx="3784097" cy="480131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</a:t>
              </a:r>
              <a:r>
                <a:rPr lang="en-US" altLang="zh-TW" dirty="0" err="1" smtClean="0"/>
                <a:t>nav</a:t>
              </a:r>
              <a:r>
                <a:rPr lang="en-US" altLang="zh-TW" dirty="0" smtClean="0"/>
                <a:t> class=“</a:t>
              </a:r>
              <a:r>
                <a:rPr lang="en-US" altLang="zh-TW" dirty="0" err="1" smtClean="0"/>
                <a:t>nav</a:t>
              </a:r>
              <a:r>
                <a:rPr lang="en-US" altLang="zh-TW" dirty="0" smtClean="0"/>
                <a:t>-bar”&gt;</a:t>
              </a:r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r>
                <a:rPr lang="en-US" altLang="zh-TW" dirty="0" smtClean="0"/>
                <a:t>&lt;/section&gt;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285998" y="3255178"/>
              <a:ext cx="3609977" cy="304698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&lt;div class=“collapse </a:t>
              </a:r>
              <a:r>
                <a:rPr lang="en-US" altLang="zh-TW" sz="1600" dirty="0" err="1" smtClean="0"/>
                <a:t>navbar</a:t>
              </a:r>
              <a:r>
                <a:rPr lang="en-US" altLang="zh-TW" sz="1600" dirty="0" smtClean="0"/>
                <a:t>-collapse”&gt;</a:t>
              </a:r>
            </a:p>
            <a:p>
              <a:endParaRPr lang="en-US" altLang="zh-TW" sz="1600" dirty="0"/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/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/>
            </a:p>
            <a:p>
              <a:endParaRPr lang="en-US" altLang="zh-TW" sz="1600" dirty="0" smtClean="0"/>
            </a:p>
            <a:p>
              <a:endParaRPr lang="en-US" altLang="zh-TW" sz="1600" dirty="0"/>
            </a:p>
            <a:p>
              <a:r>
                <a:rPr lang="en-US" altLang="zh-TW" sz="1600" dirty="0" smtClean="0"/>
                <a:t>&lt;/div&gt;</a:t>
              </a:r>
              <a:endParaRPr lang="zh-TW" altLang="en-US" sz="16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285999" y="2163702"/>
              <a:ext cx="3609976" cy="33855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&lt;h1 class=“</a:t>
              </a:r>
              <a:r>
                <a:rPr lang="en-US" altLang="zh-TW" sz="1600" dirty="0" err="1" smtClean="0"/>
                <a:t>navbar</a:t>
              </a:r>
              <a:r>
                <a:rPr lang="en-US" altLang="zh-TW" sz="1600" dirty="0" smtClean="0"/>
                <a:t>-bran”&gt;&lt;/h1&gt;</a:t>
              </a:r>
              <a:endParaRPr lang="zh-TW" altLang="en-US" sz="16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486891" y="3571051"/>
              <a:ext cx="3266208" cy="224676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</a:t>
              </a:r>
              <a:r>
                <a:rPr lang="en-US" altLang="zh-TW" sz="1400" dirty="0" err="1" smtClean="0"/>
                <a:t>ul</a:t>
              </a:r>
              <a:r>
                <a:rPr lang="en-US" altLang="zh-TW" sz="1400" dirty="0" smtClean="0"/>
                <a:t> class=“</a:t>
              </a:r>
              <a:r>
                <a:rPr lang="en-US" altLang="zh-TW" sz="1400" dirty="0" err="1" smtClean="0"/>
                <a:t>navbar-nav</a:t>
              </a:r>
              <a:r>
                <a:rPr lang="en-US" altLang="zh-TW" sz="1400" dirty="0" smtClean="0"/>
                <a:t>”&gt;</a:t>
              </a:r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endParaRPr lang="en-US" altLang="zh-TW" sz="1400" dirty="0"/>
            </a:p>
            <a:p>
              <a:endParaRPr lang="en-US" altLang="zh-TW" sz="1400" dirty="0" smtClean="0"/>
            </a:p>
            <a:p>
              <a:r>
                <a:rPr lang="en-US" altLang="zh-TW" sz="1400" dirty="0" smtClean="0"/>
                <a:t>&lt;/</a:t>
              </a:r>
              <a:r>
                <a:rPr lang="en-US" altLang="zh-TW" sz="1400" dirty="0" err="1" smtClean="0"/>
                <a:t>ul</a:t>
              </a:r>
              <a:r>
                <a:rPr lang="en-US" altLang="zh-TW" sz="1400" dirty="0" smtClean="0"/>
                <a:t>&gt;</a:t>
              </a:r>
              <a:endParaRPr lang="en-US" altLang="zh-TW" sz="1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757382" y="3915223"/>
              <a:ext cx="2725225" cy="73866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&lt;li class=“</a:t>
              </a:r>
              <a:r>
                <a:rPr lang="en-US" altLang="zh-TW" sz="1400" dirty="0" err="1" smtClean="0"/>
                <a:t>nav</a:t>
              </a:r>
              <a:r>
                <a:rPr lang="en-US" altLang="zh-TW" sz="1400" dirty="0" smtClean="0"/>
                <a:t>-item”&gt;</a:t>
              </a:r>
            </a:p>
            <a:p>
              <a:r>
                <a:rPr lang="en-US" altLang="zh-TW" sz="1400" dirty="0" smtClean="0"/>
                <a:t>     &lt;a class=“</a:t>
              </a:r>
              <a:r>
                <a:rPr lang="en-US" altLang="zh-TW" sz="1400" dirty="0" err="1" smtClean="0"/>
                <a:t>nav</a:t>
              </a:r>
              <a:r>
                <a:rPr lang="en-US" altLang="zh-TW" sz="1400" dirty="0" smtClean="0"/>
                <a:t>-link”&gt;Link A&lt;/a&gt;</a:t>
              </a:r>
              <a:endParaRPr lang="en-US" altLang="zh-TW" sz="1400" dirty="0"/>
            </a:p>
            <a:p>
              <a:r>
                <a:rPr lang="en-US" altLang="zh-TW" sz="1400" dirty="0" smtClean="0"/>
                <a:t>&lt;/li&gt;</a:t>
              </a:r>
              <a:endParaRPr lang="en-US" altLang="zh-TW" sz="1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285998" y="2566545"/>
              <a:ext cx="3609977" cy="58477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&lt;button class=“</a:t>
              </a:r>
              <a:r>
                <a:rPr lang="en-US" altLang="zh-TW" sz="1600" dirty="0" err="1" smtClean="0"/>
                <a:t>navbar-toggler</a:t>
              </a:r>
              <a:r>
                <a:rPr lang="en-US" altLang="zh-TW" sz="1600" dirty="0" smtClean="0"/>
                <a:t>”&gt;</a:t>
              </a:r>
            </a:p>
            <a:p>
              <a:r>
                <a:rPr lang="en-US" altLang="zh-TW" sz="1600" dirty="0" smtClean="0"/>
                <a:t>&lt;/button&gt;</a:t>
              </a:r>
              <a:endParaRPr lang="zh-TW" altLang="en-US" sz="16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757382" y="4710199"/>
              <a:ext cx="2725225" cy="73866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&lt;li class=“</a:t>
              </a:r>
              <a:r>
                <a:rPr lang="en-US" altLang="zh-TW" sz="1400" dirty="0" err="1" smtClean="0"/>
                <a:t>nav</a:t>
              </a:r>
              <a:r>
                <a:rPr lang="en-US" altLang="zh-TW" sz="1400" dirty="0" smtClean="0"/>
                <a:t>-item”&gt;</a:t>
              </a:r>
            </a:p>
            <a:p>
              <a:r>
                <a:rPr lang="en-US" altLang="zh-TW" sz="1400" dirty="0" smtClean="0"/>
                <a:t>     &lt;a class=“</a:t>
              </a:r>
              <a:r>
                <a:rPr lang="en-US" altLang="zh-TW" sz="1400" dirty="0" err="1" smtClean="0"/>
                <a:t>nav</a:t>
              </a:r>
              <a:r>
                <a:rPr lang="en-US" altLang="zh-TW" sz="1400" dirty="0" smtClean="0"/>
                <a:t>-link”&gt;Link A&lt;/a&gt;</a:t>
              </a:r>
              <a:endParaRPr lang="en-US" altLang="zh-TW" sz="1400" dirty="0"/>
            </a:p>
            <a:p>
              <a:r>
                <a:rPr lang="en-US" altLang="zh-TW" sz="1400" dirty="0" smtClean="0"/>
                <a:t>&lt;/li&gt;</a:t>
              </a:r>
              <a:endParaRPr lang="en-US" altLang="zh-TW" sz="1400" dirty="0"/>
            </a:p>
          </p:txBody>
        </p: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325651"/>
            <a:ext cx="5814809" cy="37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39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 </a:t>
            </a:r>
            <a:r>
              <a:rPr lang="en-US" altLang="zh-TW" dirty="0"/>
              <a:t>- </a:t>
            </a:r>
            <a:r>
              <a:rPr lang="en-US" altLang="zh-TW" dirty="0" err="1"/>
              <a:t>Nav</a:t>
            </a:r>
            <a:r>
              <a:rPr lang="en-US" altLang="zh-TW" dirty="0"/>
              <a:t>-bar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一般來說，選單多數會用到 </a:t>
            </a:r>
            <a:r>
              <a:rPr lang="en-US" altLang="zh-TW" dirty="0" smtClean="0"/>
              <a:t>toggle</a:t>
            </a:r>
            <a:r>
              <a:rPr lang="zh-TW" altLang="en-US" dirty="0" smtClean="0"/>
              <a:t>的功能，因此會需要用到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的相關函式庫，因此在網頁的</a:t>
            </a:r>
            <a:r>
              <a:rPr lang="en-US" altLang="zh-TW" dirty="0" smtClean="0"/>
              <a:t>header</a:t>
            </a:r>
            <a:r>
              <a:rPr lang="zh-TW" altLang="en-US" dirty="0" smtClean="0"/>
              <a:t>必將相關函式庫引入。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最新版本的函式庫，請連接到官網，使用最新的</a:t>
            </a:r>
            <a:r>
              <a:rPr lang="en-US" altLang="zh-TW" dirty="0" smtClean="0"/>
              <a:t>CDN</a:t>
            </a:r>
            <a:r>
              <a:rPr lang="zh-TW" altLang="en-US" dirty="0" smtClean="0"/>
              <a:t>連結</a:t>
            </a:r>
            <a:r>
              <a:rPr lang="en-US" altLang="zh-TW" dirty="0"/>
              <a:t>	</a:t>
            </a:r>
            <a:r>
              <a:rPr lang="en-US" altLang="zh-TW" dirty="0">
                <a:hlinkClick r:id="rId2"/>
              </a:rPr>
              <a:t>https://getbootstrap.com/docs/4.3/getting-started/introduction/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9609"/>
          <a:stretch/>
        </p:blipFill>
        <p:spPr>
          <a:xfrm>
            <a:off x="943894" y="2009006"/>
            <a:ext cx="10980764" cy="12465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94" y="4168707"/>
            <a:ext cx="4723481" cy="24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8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設計概述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學習</a:t>
            </a:r>
            <a:r>
              <a:rPr lang="zh-TW" altLang="en-US" dirty="0" smtClean="0"/>
              <a:t>重點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使用網格系統來建立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應用文字排版、按鈕、圖片以及輔助類別來設計網頁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其中輔助類別為先前未出現的部分，將會特別</a:t>
            </a:r>
            <a:r>
              <a:rPr lang="zh-TW" altLang="en-US" dirty="0" smtClean="0"/>
              <a:t>解說</a:t>
            </a:r>
            <a:endParaRPr lang="en-US" altLang="zh-TW" dirty="0" smtClean="0"/>
          </a:p>
          <a:p>
            <a:r>
              <a:rPr lang="en-US" altLang="zh-TW" dirty="0"/>
              <a:t>Sample GitHub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https://margesnpust.github.io/NPUST_BS/BS-Sample1/</a:t>
            </a:r>
            <a:r>
              <a:rPr lang="en-US" altLang="zh-TW" dirty="0"/>
              <a:t>	</a:t>
            </a:r>
          </a:p>
          <a:p>
            <a:r>
              <a:rPr lang="zh-TW" altLang="en-US" dirty="0"/>
              <a:t>原始碼下載：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github.com/MargesNpust/NPUST_BS/tree/master/BS-Sample1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723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 </a:t>
            </a:r>
            <a:r>
              <a:rPr lang="en-US" altLang="zh-TW" dirty="0"/>
              <a:t>- </a:t>
            </a:r>
            <a:r>
              <a:rPr lang="en-US" altLang="zh-TW" dirty="0" err="1"/>
              <a:t>Nav</a:t>
            </a:r>
            <a:r>
              <a:rPr lang="en-US" altLang="zh-TW" dirty="0"/>
              <a:t>-bar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5926" y="2043112"/>
            <a:ext cx="11202924" cy="5024804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zh-TW" altLang="en-US" dirty="0" smtClean="0"/>
              <a:t>：定義元素為導覽列</a:t>
            </a:r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en-US" altLang="zh-TW" dirty="0" smtClean="0"/>
              <a:t>-expand-</a:t>
            </a:r>
            <a:r>
              <a:rPr lang="en-US" altLang="zh-TW" dirty="0" err="1" smtClean="0"/>
              <a:t>lg</a:t>
            </a:r>
            <a:r>
              <a:rPr lang="zh-TW" altLang="en-US" dirty="0" smtClean="0"/>
              <a:t>： </a:t>
            </a:r>
            <a:r>
              <a:rPr lang="en-US" altLang="zh-TW" dirty="0" smtClean="0"/>
              <a:t>.</a:t>
            </a:r>
            <a:r>
              <a:rPr lang="en-US" altLang="zh-TW" dirty="0" err="1"/>
              <a:t>navbar</a:t>
            </a:r>
            <a:r>
              <a:rPr lang="en-US" altLang="zh-TW" dirty="0"/>
              <a:t>-expand{-</a:t>
            </a:r>
            <a:r>
              <a:rPr lang="en-US" altLang="zh-TW" dirty="0" err="1"/>
              <a:t>sm</a:t>
            </a:r>
            <a:r>
              <a:rPr lang="en-US" altLang="zh-TW" dirty="0"/>
              <a:t>|-md|-</a:t>
            </a:r>
            <a:r>
              <a:rPr lang="en-US" altLang="zh-TW" dirty="0" err="1"/>
              <a:t>lg</a:t>
            </a:r>
            <a:r>
              <a:rPr lang="en-US" altLang="zh-TW" dirty="0"/>
              <a:t>|-xl} </a:t>
            </a:r>
            <a:r>
              <a:rPr lang="zh-TW" altLang="en-US" dirty="0"/>
              <a:t>給予響應式的折疊以及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en-US" altLang="zh-TW" dirty="0" smtClean="0"/>
              <a:t>-light</a:t>
            </a:r>
            <a:r>
              <a:rPr lang="zh-TW" altLang="en-US" dirty="0" smtClean="0"/>
              <a:t>：設定導覽列的顏色</a:t>
            </a:r>
            <a:endParaRPr lang="en-US" altLang="zh-TW" dirty="0"/>
          </a:p>
          <a:p>
            <a:pPr lvl="1"/>
            <a:r>
              <a:rPr lang="zh-TW" altLang="en-US" dirty="0" smtClean="0"/>
              <a:t>導覽列的顏色設定請參考官網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>
                <a:hlinkClick r:id="rId2"/>
              </a:rPr>
              <a:t>https://getbootstrap.com/docs/4.3/components/navbar/#</a:t>
            </a:r>
            <a:r>
              <a:rPr lang="en-US" altLang="zh-TW" dirty="0" smtClean="0">
                <a:hlinkClick r:id="rId2"/>
              </a:rPr>
              <a:t>color-schemes</a:t>
            </a:r>
            <a:endParaRPr lang="en-US" altLang="zh-TW" dirty="0" smtClean="0"/>
          </a:p>
          <a:p>
            <a:r>
              <a:rPr lang="en-US" altLang="zh-TW" dirty="0" err="1" smtClean="0"/>
              <a:t>Navbar</a:t>
            </a:r>
            <a:r>
              <a:rPr lang="en-US" altLang="zh-TW" dirty="0" smtClean="0"/>
              <a:t>-brand</a:t>
            </a:r>
            <a:r>
              <a:rPr lang="zh-TW" altLang="en-US" dirty="0" smtClean="0"/>
              <a:t>：定義導覽列的標題，在這個範例中我們用</a:t>
            </a:r>
            <a:r>
              <a:rPr lang="en-US" altLang="zh-TW" dirty="0" smtClean="0"/>
              <a:t>&lt;h1&gt;</a:t>
            </a:r>
            <a:r>
              <a:rPr lang="zh-TW" altLang="en-US" dirty="0" smtClean="0"/>
              <a:t>當標籤，若有需求，也可以用其他標籤，諸如</a:t>
            </a:r>
            <a:r>
              <a:rPr lang="en-US" altLang="zh-TW" dirty="0" smtClean="0"/>
              <a:t>&lt;div&gt; &lt;a&gt;</a:t>
            </a:r>
            <a:r>
              <a:rPr lang="zh-TW" altLang="en-US" dirty="0" smtClean="0"/>
              <a:t>等取代</a:t>
            </a:r>
            <a:endParaRPr lang="en-US" altLang="zh-TW" dirty="0" smtClean="0"/>
          </a:p>
          <a:p>
            <a:r>
              <a:rPr lang="en-US" altLang="zh-TW" dirty="0" err="1" smtClean="0"/>
              <a:t>Navbar-toggler</a:t>
            </a:r>
            <a:r>
              <a:rPr lang="zh-TW" altLang="en-US" dirty="0" smtClean="0"/>
              <a:t>：</a:t>
            </a:r>
            <a:r>
              <a:rPr lang="en-US" altLang="zh-TW" dirty="0"/>
              <a:t>.</a:t>
            </a:r>
            <a:r>
              <a:rPr lang="en-US" altLang="zh-TW" dirty="0" err="1"/>
              <a:t>navbar-toggler</a:t>
            </a:r>
            <a:r>
              <a:rPr lang="en-US" altLang="zh-TW" dirty="0"/>
              <a:t> </a:t>
            </a:r>
            <a:r>
              <a:rPr lang="zh-TW" altLang="en-US" dirty="0"/>
              <a:t>用於我們的折疊插件和其他 </a:t>
            </a:r>
            <a:r>
              <a:rPr lang="en-US" altLang="zh-TW" dirty="0"/>
              <a:t>navigation toggling </a:t>
            </a:r>
            <a:r>
              <a:rPr lang="zh-TW" altLang="en-US" dirty="0"/>
              <a:t>行為</a:t>
            </a:r>
            <a:r>
              <a:rPr lang="zh-TW" altLang="en-US" dirty="0" smtClean="0"/>
              <a:t>。宣告當網頁小於某個設定的寬度的時候，就會用折疊式的選單來取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更多的折疊是選單，請參考</a:t>
            </a:r>
            <a:r>
              <a:rPr lang="zh-TW" altLang="en-US" dirty="0"/>
              <a:t>官</a:t>
            </a:r>
            <a:r>
              <a:rPr lang="zh-TW" altLang="en-US" dirty="0" smtClean="0"/>
              <a:t>網 </a:t>
            </a:r>
            <a:r>
              <a:rPr lang="en-US" altLang="zh-TW" dirty="0">
                <a:hlinkClick r:id="rId3"/>
              </a:rPr>
              <a:t>https://getbootstrap.com/docs/4.3/components/navbar/#responsive-behaviors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50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-172" t="127" r="172" b="83132"/>
          <a:stretch/>
        </p:blipFill>
        <p:spPr>
          <a:xfrm>
            <a:off x="434341" y="1000125"/>
            <a:ext cx="11086097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72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 </a:t>
            </a:r>
            <a:r>
              <a:rPr lang="en-US" altLang="zh-TW" dirty="0"/>
              <a:t>- </a:t>
            </a:r>
            <a:r>
              <a:rPr lang="en-US" altLang="zh-TW" dirty="0" err="1"/>
              <a:t>Nav</a:t>
            </a:r>
            <a:r>
              <a:rPr lang="en-US" altLang="zh-TW" dirty="0"/>
              <a:t>-bar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306686"/>
            <a:ext cx="10528935" cy="50248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.</a:t>
            </a:r>
            <a:r>
              <a:rPr lang="en-US" altLang="zh-TW" dirty="0" err="1" smtClean="0"/>
              <a:t>navbar-nav</a:t>
            </a:r>
            <a:r>
              <a:rPr lang="en-US" altLang="zh-TW" dirty="0" smtClean="0"/>
              <a:t> </a:t>
            </a:r>
            <a:r>
              <a:rPr lang="zh-TW" altLang="en-US" dirty="0" smtClean="0"/>
              <a:t>提供完整性高且輕便的導航列樣式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包含下拉是選單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.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-auto</a:t>
            </a:r>
            <a:r>
              <a:rPr lang="zh-TW" altLang="en-US" dirty="0" smtClean="0"/>
              <a:t>：導覽列項目的對其方式，讓導覽列自動排列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下圖當中，上方的就是套用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-auto</a:t>
            </a:r>
            <a:r>
              <a:rPr lang="zh-TW" altLang="en-US" dirty="0" smtClean="0"/>
              <a:t>的結果，下方則沒套用，則全部元件都向左邊依序排列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-item</a:t>
            </a:r>
            <a:r>
              <a:rPr lang="zh-TW" altLang="en-US" dirty="0" smtClean="0"/>
              <a:t>：設定導覽列的</a:t>
            </a:r>
            <a:r>
              <a:rPr lang="zh-TW" altLang="en-US" dirty="0"/>
              <a:t>項目</a:t>
            </a:r>
            <a:endParaRPr lang="en-US" altLang="zh-TW" dirty="0" smtClean="0"/>
          </a:p>
          <a:p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-link</a:t>
            </a:r>
            <a:r>
              <a:rPr lang="zh-TW" altLang="en-US" dirty="0" smtClean="0"/>
              <a:t>：建立連結</a:t>
            </a:r>
            <a:endParaRPr lang="en-US" altLang="zh-TW" dirty="0" smtClean="0"/>
          </a:p>
          <a:p>
            <a:r>
              <a:rPr lang="en-US" altLang="zh-TW" dirty="0" smtClean="0"/>
              <a:t>.</a:t>
            </a:r>
            <a:r>
              <a:rPr lang="en-US" altLang="zh-TW" dirty="0" err="1"/>
              <a:t>navbar</a:t>
            </a:r>
            <a:r>
              <a:rPr lang="en-US" altLang="zh-TW" dirty="0"/>
              <a:t>-text </a:t>
            </a:r>
            <a:r>
              <a:rPr lang="zh-TW" altLang="en-US" dirty="0"/>
              <a:t>用於垂直居中的文本字串。</a:t>
            </a:r>
          </a:p>
          <a:p>
            <a:r>
              <a:rPr lang="en-US" altLang="zh-TW" dirty="0" smtClean="0"/>
              <a:t>.disabled</a:t>
            </a:r>
            <a:r>
              <a:rPr lang="zh-TW" altLang="en-US" dirty="0" smtClean="0"/>
              <a:t>：預設該項目是沒有作用的</a:t>
            </a:r>
            <a:endParaRPr lang="en-US" altLang="zh-TW" dirty="0" smtClean="0"/>
          </a:p>
          <a:p>
            <a:r>
              <a:rPr lang="en-US" altLang="zh-TW" dirty="0" smtClean="0"/>
              <a:t>.active</a:t>
            </a:r>
            <a:r>
              <a:rPr lang="zh-TW" altLang="en-US" dirty="0" smtClean="0"/>
              <a:t>：預設該項目是啟用的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51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129" t="19114" r="129" b="19721"/>
          <a:stretch/>
        </p:blipFill>
        <p:spPr>
          <a:xfrm>
            <a:off x="5698807" y="3708138"/>
            <a:ext cx="6443758" cy="2690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2552795"/>
            <a:ext cx="6681788" cy="923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" y="5998735"/>
            <a:ext cx="5067300" cy="6286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140524" y="6488668"/>
            <a:ext cx="305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Sample-navmenu_navbar.html</a:t>
            </a:r>
          </a:p>
        </p:txBody>
      </p:sp>
    </p:spTree>
    <p:extLst>
      <p:ext uri="{BB962C8B-B14F-4D97-AF65-F5344CB8AC3E}">
        <p14:creationId xmlns:p14="http://schemas.microsoft.com/office/powerpoint/2010/main" val="3811850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 </a:t>
            </a:r>
            <a:r>
              <a:rPr lang="en-US" altLang="zh-TW" dirty="0"/>
              <a:t>- </a:t>
            </a:r>
            <a:r>
              <a:rPr lang="en-US" altLang="zh-TW" dirty="0" err="1"/>
              <a:t>Nav</a:t>
            </a:r>
            <a:r>
              <a:rPr lang="en-US" altLang="zh-TW" dirty="0"/>
              <a:t>-bar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2658532"/>
            <a:ext cx="11202924" cy="5024804"/>
          </a:xfrm>
        </p:spPr>
        <p:txBody>
          <a:bodyPr/>
          <a:lstStyle/>
          <a:p>
            <a:r>
              <a:rPr lang="en-US" altLang="zh-TW" dirty="0" smtClean="0"/>
              <a:t>&lt;form&gt; </a:t>
            </a:r>
            <a:r>
              <a:rPr lang="zh-TW" altLang="en-US" dirty="0" smtClean="0"/>
              <a:t>：這</a:t>
            </a:r>
            <a:r>
              <a:rPr lang="zh-TW" altLang="en-US" dirty="0"/>
              <a:t>是</a:t>
            </a:r>
            <a:r>
              <a:rPr lang="zh-TW" altLang="en-US" dirty="0" smtClean="0"/>
              <a:t>一個表單樣式，目前這個範例是一個搜尋用的表單。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一般搜尋功能需搭配</a:t>
            </a:r>
            <a:r>
              <a:rPr lang="en-US" altLang="zh-TW" dirty="0" smtClean="0"/>
              <a:t>JS</a:t>
            </a:r>
            <a:r>
              <a:rPr lang="zh-TW" altLang="en-US" dirty="0" smtClean="0"/>
              <a:t>才會有作用，因此這邊只是用來做個範例，並無實質效用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758" t="80550" r="-758" b="5591"/>
          <a:stretch/>
        </p:blipFill>
        <p:spPr>
          <a:xfrm>
            <a:off x="660081" y="1409700"/>
            <a:ext cx="966563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導覽列 </a:t>
            </a:r>
            <a:r>
              <a:rPr lang="en-US" altLang="zh-TW" dirty="0" smtClean="0"/>
              <a:t>– breadcrumb(</a:t>
            </a:r>
            <a:r>
              <a:rPr lang="zh-TW" altLang="en-US" dirty="0"/>
              <a:t>麵包屑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另外再</a:t>
            </a:r>
            <a:r>
              <a:rPr lang="en-US" altLang="zh-TW" dirty="0" smtClean="0"/>
              <a:t>BS</a:t>
            </a:r>
            <a:r>
              <a:rPr lang="zh-TW" altLang="en-US" dirty="0" smtClean="0"/>
              <a:t>當中，支援了另一種導覽列 </a:t>
            </a:r>
            <a:r>
              <a:rPr lang="en-US" altLang="zh-TW" dirty="0" smtClean="0"/>
              <a:t>Breadcrumb</a:t>
            </a:r>
            <a:r>
              <a:rPr lang="zh-TW" altLang="en-US" dirty="0" smtClean="0"/>
              <a:t>，透過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設定，在各項目間自動</a:t>
            </a:r>
            <a:r>
              <a:rPr lang="zh-TW" altLang="en-US" dirty="0"/>
              <a:t>添加分隔</a:t>
            </a:r>
            <a:r>
              <a:rPr lang="zh-TW" altLang="en-US" dirty="0" smtClean="0"/>
              <a:t>符號以指示目前網頁所在的位置。</a:t>
            </a:r>
            <a:endParaRPr lang="en-US" altLang="zh-TW" dirty="0" smtClean="0"/>
          </a:p>
          <a:p>
            <a:r>
              <a:rPr lang="zh-TW" altLang="en-US" dirty="0" smtClean="0"/>
              <a:t>由於提供</a:t>
            </a:r>
            <a:r>
              <a:rPr lang="zh-TW" altLang="en-US" dirty="0"/>
              <a:t>了導航功能，所以增加一個有意義的標籤，</a:t>
            </a:r>
            <a:r>
              <a:rPr lang="en-US" altLang="zh-TW" dirty="0"/>
              <a:t>aria-label</a:t>
            </a:r>
            <a:r>
              <a:rPr lang="en-US" altLang="zh-TW" dirty="0" smtClean="0"/>
              <a:t>=“breadcrumb” </a:t>
            </a:r>
            <a:r>
              <a:rPr lang="zh-TW" altLang="en-US" dirty="0"/>
              <a:t>用</a:t>
            </a:r>
            <a:r>
              <a:rPr lang="zh-TW" altLang="en-US" dirty="0" smtClean="0"/>
              <a:t>來描述這一個 </a:t>
            </a:r>
            <a:r>
              <a:rPr lang="zh-TW" altLang="en-US" dirty="0"/>
              <a:t>‘</a:t>
            </a:r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&gt;’ </a:t>
            </a:r>
            <a:r>
              <a:rPr lang="zh-TW" altLang="en-US" dirty="0" smtClean="0"/>
              <a:t>元素是具備導航功能的說明。</a:t>
            </a:r>
            <a:endParaRPr lang="en-US" altLang="zh-TW" dirty="0" smtClean="0"/>
          </a:p>
          <a:p>
            <a:r>
              <a:rPr lang="zh-TW" altLang="en-US" dirty="0" smtClean="0"/>
              <a:t>應用 </a:t>
            </a:r>
            <a:r>
              <a:rPr lang="en-US" altLang="zh-TW" dirty="0"/>
              <a:t>aria-current</a:t>
            </a:r>
            <a:r>
              <a:rPr lang="en-US" altLang="zh-TW" dirty="0" smtClean="0"/>
              <a:t>=“page” </a:t>
            </a:r>
            <a:r>
              <a:rPr lang="zh-TW" altLang="en-US" dirty="0" smtClean="0"/>
              <a:t>定義這是當前的頁</a:t>
            </a:r>
            <a:r>
              <a:rPr lang="zh-TW" altLang="en-US" dirty="0"/>
              <a:t>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這樣的導覽列，多數採用 項目列表來進行設定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53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6423" y="4592173"/>
            <a:ext cx="10278758" cy="206210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"breadcrumb"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"breadcrumb"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"breadcrumb-item"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"index.html"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&gt;Home&lt;/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"breadcrumb-item active"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 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"game.html"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&gt;Game&lt;/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"breadcrumb-item active"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aria-current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</a:t>
            </a:r>
            <a:r>
              <a:rPr lang="en-US" altLang="zh-TW" sz="1600" dirty="0" smtClean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&gt;Movie&lt;/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23" y="3694005"/>
            <a:ext cx="52197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55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dirty="0" smtClean="0"/>
              <a:t>Pagination(</a:t>
            </a:r>
            <a:r>
              <a:rPr lang="zh-TW" altLang="en-US" dirty="0" smtClean="0"/>
              <a:t>分頁導覽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當網頁的內容無法一次顯示完畢，需分頁顯示的時候，就可套用分頁導覽的功能列，進行切換頁面的動作</a:t>
            </a:r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&gt;&lt;li&gt;</a:t>
            </a:r>
            <a:r>
              <a:rPr lang="zh-TW" altLang="en-US" dirty="0" smtClean="0"/>
              <a:t>的分類元素並加入</a:t>
            </a:r>
            <a:r>
              <a:rPr lang="en-US" altLang="zh-TW" dirty="0" smtClean="0"/>
              <a:t>.pagination</a:t>
            </a:r>
            <a:r>
              <a:rPr lang="zh-TW" altLang="en-US" dirty="0" smtClean="0"/>
              <a:t>類別，進行分類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zh-TW" altLang="en-US" dirty="0"/>
              <a:t>包裝 </a:t>
            </a:r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&gt; </a:t>
            </a:r>
            <a:r>
              <a:rPr lang="zh-TW" altLang="en-US" dirty="0"/>
              <a:t>元素將其標識導覽給予螢幕閱讀器和其他輔助技術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r>
              <a:rPr lang="zh-TW" altLang="en-US" dirty="0" smtClean="0"/>
              <a:t>由於在頁面中，可能會有多組相同的</a:t>
            </a:r>
            <a:r>
              <a:rPr lang="zh-TW" altLang="en-US" dirty="0"/>
              <a:t>導</a:t>
            </a:r>
            <a:r>
              <a:rPr lang="zh-TW" altLang="en-US" dirty="0" smtClean="0"/>
              <a:t>覽元素，因此建議</a:t>
            </a:r>
            <a:r>
              <a:rPr lang="zh-TW" altLang="en-US" dirty="0"/>
              <a:t>為 </a:t>
            </a:r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&gt; </a:t>
            </a:r>
            <a:r>
              <a:rPr lang="zh-TW" altLang="en-US" dirty="0"/>
              <a:t>提供一個描述性的 </a:t>
            </a:r>
            <a:r>
              <a:rPr lang="en-US" altLang="zh-TW" dirty="0"/>
              <a:t>aria-label </a:t>
            </a:r>
            <a:r>
              <a:rPr lang="zh-TW" altLang="en-US" dirty="0"/>
              <a:t>來反映其功能。 例如，如果分頁元件用於在一組搜索結果之間導航，則標籤可以是 </a:t>
            </a:r>
            <a:r>
              <a:rPr lang="en-US" altLang="zh-TW" dirty="0"/>
              <a:t>aria-label="Search results pages"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317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Pagination(</a:t>
            </a:r>
            <a:r>
              <a:rPr lang="zh-TW" altLang="en-US" dirty="0"/>
              <a:t>分頁導覽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一般我們再用分頁導覽時，多採用項目分類元素</a:t>
            </a:r>
            <a:endParaRPr lang="en-US" altLang="zh-TW" dirty="0" smtClean="0"/>
          </a:p>
          <a:p>
            <a:r>
              <a:rPr lang="en-US" altLang="zh-TW" dirty="0" smtClean="0"/>
              <a:t>.pagination</a:t>
            </a:r>
            <a:r>
              <a:rPr lang="zh-TW" altLang="en-US" dirty="0" smtClean="0"/>
              <a:t>：宣告這是一個分頁</a:t>
            </a:r>
            <a:r>
              <a:rPr lang="zh-TW" altLang="en-US" dirty="0"/>
              <a:t>導</a:t>
            </a:r>
            <a:r>
              <a:rPr lang="zh-TW" altLang="en-US" dirty="0" smtClean="0"/>
              <a:t>覽的項目</a:t>
            </a:r>
            <a:endParaRPr lang="en-US" altLang="zh-TW" dirty="0" smtClean="0"/>
          </a:p>
          <a:p>
            <a:r>
              <a:rPr lang="en-US" altLang="zh-TW" dirty="0" smtClean="0"/>
              <a:t>.page-item</a:t>
            </a:r>
            <a:r>
              <a:rPr lang="zh-TW" altLang="en-US" dirty="0" smtClean="0"/>
              <a:t>：項目的內容，在這範例當中，我們是直接用數字當作頁數切換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55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3744" y="3933035"/>
            <a:ext cx="8850500" cy="2369880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 navigation example"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"pagination"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&gt;Previous&lt;/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&gt;1&lt;/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&gt;2&lt;/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&gt;3&lt;/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&gt;Next&lt;/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3671097"/>
            <a:ext cx="3076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6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Pagination(</a:t>
            </a:r>
            <a:r>
              <a:rPr lang="zh-TW" altLang="en-US" dirty="0"/>
              <a:t>分頁導覽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若不想使用文字，也可以採用圖示顯示，在這範例當中，我們就將上一頁與下一頁的文字，改為符號</a:t>
            </a:r>
            <a:endParaRPr lang="en-US" altLang="zh-TW" dirty="0" smtClean="0"/>
          </a:p>
          <a:p>
            <a:r>
              <a:rPr lang="zh-TW" altLang="en-US" dirty="0" smtClean="0"/>
              <a:t>使用 </a:t>
            </a:r>
            <a:r>
              <a:rPr lang="en-US" altLang="zh-TW" dirty="0" smtClean="0"/>
              <a:t>aria-hidden=“true”</a:t>
            </a:r>
            <a:r>
              <a:rPr lang="zh-TW" altLang="en-US" dirty="0" smtClean="0"/>
              <a:t>當瀏覽器無法顯示該圖示的時候，就會將圖示隱藏起來。</a:t>
            </a:r>
            <a:endParaRPr lang="en-US" altLang="zh-TW" dirty="0" smtClean="0"/>
          </a:p>
          <a:p>
            <a:r>
              <a:rPr lang="zh-TW" altLang="en-US" dirty="0"/>
              <a:t>更多的分頁導覽設計請參考官網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https://getbootstrap.com/docs/4.3/components/pagination/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56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7989" y="3266062"/>
            <a:ext cx="10123361" cy="32316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 navigation example"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"pagination"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zh-TW" altLang="en-US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2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  </a:t>
            </a:r>
            <a:r>
              <a:rPr lang="en-US" altLang="zh-TW" sz="12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"Previous"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	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aria-hidden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"true"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AE81FF"/>
                </a:solidFill>
                <a:latin typeface="Consolas" panose="020B0609020204030204" pitchFamily="49" charset="0"/>
              </a:rPr>
              <a:t>&amp;</a:t>
            </a:r>
            <a:r>
              <a:rPr lang="en-US" altLang="zh-TW" sz="1200" dirty="0" err="1">
                <a:solidFill>
                  <a:srgbClr val="AE81FF"/>
                </a:solidFill>
                <a:latin typeface="Consolas" panose="020B0609020204030204" pitchFamily="49" charset="0"/>
              </a:rPr>
              <a:t>laquo</a:t>
            </a:r>
            <a:r>
              <a:rPr lang="en-US" altLang="zh-TW" sz="1200" dirty="0">
                <a:solidFill>
                  <a:srgbClr val="AE81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&gt;1&lt;/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&gt;2&lt;/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&gt;3&lt;/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"page-item"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"page-link"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aria-label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"Next"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	&lt;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A6E22E"/>
                </a:solidFill>
                <a:latin typeface="Consolas" panose="020B0609020204030204" pitchFamily="49" charset="0"/>
              </a:rPr>
              <a:t>aria-hidden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E6DB74"/>
                </a:solidFill>
                <a:latin typeface="Consolas" panose="020B0609020204030204" pitchFamily="49" charset="0"/>
              </a:rPr>
              <a:t>"true"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200" dirty="0">
                <a:solidFill>
                  <a:srgbClr val="AE81FF"/>
                </a:solidFill>
                <a:latin typeface="Consolas" panose="020B0609020204030204" pitchFamily="49" charset="0"/>
              </a:rPr>
              <a:t>&amp;</a:t>
            </a:r>
            <a:r>
              <a:rPr lang="en-US" altLang="zh-TW" sz="1200" dirty="0" err="1">
                <a:solidFill>
                  <a:srgbClr val="AE81FF"/>
                </a:solidFill>
                <a:latin typeface="Consolas" panose="020B0609020204030204" pitchFamily="49" charset="0"/>
              </a:rPr>
              <a:t>raquo</a:t>
            </a:r>
            <a:r>
              <a:rPr lang="en-US" altLang="zh-TW" sz="1200" dirty="0">
                <a:solidFill>
                  <a:srgbClr val="AE81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3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>
                <a:solidFill>
                  <a:srgbClr val="F92672"/>
                </a:solidFill>
                <a:latin typeface="Consolas" panose="020B0609020204030204" pitchFamily="49" charset="0"/>
              </a:rPr>
              <a:t>li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 err="1">
                <a:solidFill>
                  <a:srgbClr val="F92672"/>
                </a:solidFill>
                <a:latin typeface="Consolas" panose="020B0609020204030204" pitchFamily="49" charset="0"/>
              </a:rPr>
              <a:t>ul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200" dirty="0" err="1">
                <a:solidFill>
                  <a:srgbClr val="F92672"/>
                </a:solidFill>
                <a:latin typeface="Consolas" panose="020B0609020204030204" pitchFamily="49" charset="0"/>
              </a:rPr>
              <a:t>nav</a:t>
            </a:r>
            <a:r>
              <a:rPr lang="en-US" altLang="zh-TW" sz="1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en-US" altLang="zh-TW" sz="12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90725" y="3609974"/>
            <a:ext cx="6209157" cy="1000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65783" y="5133975"/>
            <a:ext cx="6134099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3063219"/>
            <a:ext cx="23431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24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Dropdown Menu(</a:t>
            </a:r>
            <a:r>
              <a:rPr lang="zh-TW" altLang="en-US" dirty="0" smtClean="0"/>
              <a:t>下拉式選單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下拉</a:t>
            </a:r>
            <a:r>
              <a:rPr lang="zh-TW" altLang="en-US" dirty="0" smtClean="0"/>
              <a:t>選單就是可以透過點擊，呼叫更多的選單項目。</a:t>
            </a:r>
            <a:endParaRPr lang="en-US" altLang="zh-TW" dirty="0" smtClean="0"/>
          </a:p>
          <a:p>
            <a:r>
              <a:rPr lang="zh-TW" altLang="en-US" dirty="0" smtClean="0"/>
              <a:t>這些功能</a:t>
            </a:r>
            <a:r>
              <a:rPr lang="zh-TW" altLang="en-US" dirty="0"/>
              <a:t>於 </a:t>
            </a:r>
            <a:r>
              <a:rPr lang="en-US" altLang="zh-TW" dirty="0"/>
              <a:t>Bootstrap JavaScript </a:t>
            </a:r>
            <a:r>
              <a:rPr lang="zh-TW" altLang="en-US" dirty="0"/>
              <a:t>下拉選單插件</a:t>
            </a:r>
            <a:r>
              <a:rPr lang="zh-TW" altLang="en-US" dirty="0" smtClean="0"/>
              <a:t>提供，因此使用之前必須載入</a:t>
            </a:r>
            <a:r>
              <a:rPr lang="en-US" altLang="zh-TW" dirty="0" smtClean="0"/>
              <a:t>BS</a:t>
            </a:r>
            <a:r>
              <a:rPr lang="zh-TW" altLang="en-US" dirty="0" smtClean="0"/>
              <a:t> 當中 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相關的函式庫</a:t>
            </a:r>
            <a:endParaRPr lang="en-US" altLang="zh-TW" dirty="0" smtClean="0"/>
          </a:p>
          <a:p>
            <a:r>
              <a:rPr lang="zh-TW" altLang="en-US" dirty="0" smtClean="0"/>
              <a:t>這是一個簡單的</a:t>
            </a:r>
            <a:r>
              <a:rPr lang="en-US" altLang="zh-TW" dirty="0" smtClean="0"/>
              <a:t>Dropdown Menu</a:t>
            </a:r>
            <a:r>
              <a:rPr lang="zh-TW" altLang="en-US" dirty="0" smtClean="0"/>
              <a:t>的範例：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57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52500" y="2886595"/>
            <a:ext cx="9610725" cy="369331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E6DB74"/>
                </a:solidFill>
                <a:latin typeface="Consolas" panose="020B0609020204030204" pitchFamily="49" charset="0"/>
              </a:rPr>
              <a:t>btn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E6DB74"/>
                </a:solidFill>
                <a:latin typeface="Consolas" panose="020B0609020204030204" pitchFamily="49" charset="0"/>
              </a:rPr>
              <a:t>btn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-secondary dropdown-toggle"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type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"button"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id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E6DB74"/>
                </a:solidFill>
                <a:latin typeface="Consolas" panose="020B0609020204030204" pitchFamily="49" charset="0"/>
              </a:rPr>
              <a:t>dropdownMenuButton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data-toggle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aria-</a:t>
            </a:r>
            <a:r>
              <a:rPr lang="en-US" altLang="zh-TW" dirty="0" err="1">
                <a:solidFill>
                  <a:srgbClr val="A6E22E"/>
                </a:solidFill>
                <a:latin typeface="Consolas" panose="020B0609020204030204" pitchFamily="49" charset="0"/>
              </a:rPr>
              <a:t>haspopup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"true"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aria-expanded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"false"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Dropdown button</a:t>
            </a:r>
          </a:p>
          <a:p>
            <a:pPr lvl="1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aria-</a:t>
            </a:r>
            <a:r>
              <a:rPr lang="en-US" altLang="zh-TW" dirty="0" err="1">
                <a:solidFill>
                  <a:srgbClr val="A6E22E"/>
                </a:solidFill>
                <a:latin typeface="Consolas" panose="020B0609020204030204" pitchFamily="49" charset="0"/>
              </a:rPr>
              <a:t>labelledby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E6DB74"/>
                </a:solidFill>
                <a:latin typeface="Consolas" panose="020B0609020204030204" pitchFamily="49" charset="0"/>
              </a:rPr>
              <a:t>dropdownMenuButton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&gt;Action item - 1&lt;/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&gt;Action item - 2&lt;/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	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"dropdown-divider"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&gt;Other items&lt;/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57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Dropdown Menu(</a:t>
            </a:r>
            <a:r>
              <a:rPr lang="zh-TW" altLang="en-US" dirty="0"/>
              <a:t>下拉式選單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39478"/>
            <a:ext cx="11202923" cy="5024804"/>
          </a:xfrm>
        </p:spPr>
        <p:txBody>
          <a:bodyPr/>
          <a:lstStyle/>
          <a:p>
            <a:r>
              <a:rPr lang="zh-TW" altLang="en-US" dirty="0"/>
              <a:t>可以從 </a:t>
            </a:r>
            <a:r>
              <a:rPr lang="en-US" altLang="zh-TW" dirty="0"/>
              <a:t>&lt;a&gt; </a:t>
            </a:r>
            <a:r>
              <a:rPr lang="zh-TW" altLang="en-US" dirty="0"/>
              <a:t>或 </a:t>
            </a:r>
            <a:r>
              <a:rPr lang="en-US" altLang="zh-TW" dirty="0"/>
              <a:t>&lt;button&gt; </a:t>
            </a:r>
            <a:r>
              <a:rPr lang="zh-TW" altLang="en-US" dirty="0"/>
              <a:t>元素裡觸發下拉</a:t>
            </a:r>
            <a:r>
              <a:rPr lang="zh-TW" altLang="en-US" dirty="0" smtClean="0"/>
              <a:t>選單，在這個範例當中，我們用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來觸發選單</a:t>
            </a:r>
            <a:endParaRPr lang="en-US" altLang="zh-TW" dirty="0" smtClean="0"/>
          </a:p>
          <a:p>
            <a:r>
              <a:rPr lang="en-US" altLang="zh-TW" dirty="0" smtClean="0"/>
              <a:t>.dropdown</a:t>
            </a:r>
            <a:r>
              <a:rPr lang="zh-TW" altLang="en-US" dirty="0" smtClean="0"/>
              <a:t>：定義這個元素是一個</a:t>
            </a:r>
            <a:r>
              <a:rPr lang="zh-TW" altLang="en-US" dirty="0"/>
              <a:t>下</a:t>
            </a:r>
            <a:r>
              <a:rPr lang="zh-TW" altLang="en-US" dirty="0" smtClean="0"/>
              <a:t>拉式選單的元素</a:t>
            </a:r>
            <a:endParaRPr lang="en-US" altLang="zh-TW" dirty="0" smtClean="0"/>
          </a:p>
          <a:p>
            <a:r>
              <a:rPr lang="en-US" altLang="zh-TW" dirty="0" smtClean="0"/>
              <a:t>.dropdown-menu</a:t>
            </a:r>
            <a:r>
              <a:rPr lang="zh-TW" altLang="en-US" dirty="0" smtClean="0"/>
              <a:t>：定義下拉選單的內容</a:t>
            </a:r>
            <a:endParaRPr lang="en-US" altLang="zh-TW" dirty="0" smtClean="0"/>
          </a:p>
          <a:p>
            <a:r>
              <a:rPr lang="en-US" altLang="zh-TW" dirty="0" smtClean="0"/>
              <a:t>.dropdown-item</a:t>
            </a:r>
            <a:r>
              <a:rPr lang="zh-TW" altLang="en-US" dirty="0" smtClean="0"/>
              <a:t>：定義下拉選單的項目內容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FFFFFF"/>
                </a:solidFill>
                <a:latin typeface="Consolas" panose="020B0609020204030204" pitchFamily="49" charset="0"/>
              </a:rPr>
              <a:t>dropdown-divider</a:t>
            </a:r>
            <a:r>
              <a:rPr lang="zh-TW" altLang="en-US" dirty="0" smtClean="0">
                <a:solidFill>
                  <a:srgbClr val="FFFFFF"/>
                </a:solidFill>
                <a:latin typeface="Consolas" panose="020B0609020204030204" pitchFamily="49" charset="0"/>
              </a:rPr>
              <a:t>：建立分隔線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58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8650" y="3408248"/>
            <a:ext cx="8134350" cy="33239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E6DB74"/>
                </a:solidFill>
                <a:latin typeface="Consolas" panose="020B0609020204030204" pitchFamily="49" charset="0"/>
              </a:rPr>
              <a:t>btn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E6DB74"/>
                </a:solidFill>
                <a:latin typeface="Consolas" panose="020B0609020204030204" pitchFamily="49" charset="0"/>
              </a:rPr>
              <a:t>btn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-secondary dropdown-toggle"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type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"button"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id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E6DB74"/>
                </a:solidFill>
                <a:latin typeface="Consolas" panose="020B0609020204030204" pitchFamily="49" charset="0"/>
              </a:rPr>
              <a:t>dropdownMenuButton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data-toggle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haspopup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"true"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aria-expanded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"false"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Dropdown button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aria-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labelledby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E6DB74"/>
                </a:solidFill>
                <a:latin typeface="Consolas" panose="020B0609020204030204" pitchFamily="49" charset="0"/>
              </a:rPr>
              <a:t>dropdownMenuButton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&gt;Action item - 1&lt;/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&gt;Action item - 2&lt;/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	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"dropdown-divider"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6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"dropdown-item"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E6DB74"/>
                </a:solidFill>
                <a:latin typeface="Consolas" panose="020B0609020204030204" pitchFamily="49" charset="0"/>
              </a:rPr>
              <a:t>"#"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&gt;Other items&lt;/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16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16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5" y="3838575"/>
            <a:ext cx="22288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2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Dropdown Menu(</a:t>
            </a:r>
            <a:r>
              <a:rPr lang="zh-TW" altLang="en-US" dirty="0"/>
              <a:t>下拉式選單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075268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下拉式選單，除了單獨存在，也可以放在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-bar</a:t>
            </a:r>
            <a:r>
              <a:rPr lang="zh-TW" altLang="en-US" dirty="0" smtClean="0"/>
              <a:t>當中，直接使用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42" y="1667737"/>
            <a:ext cx="10029825" cy="2752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918" y="3981450"/>
            <a:ext cx="6851173" cy="22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3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事前準</a:t>
            </a:r>
            <a:r>
              <a:rPr lang="zh-TW" altLang="en-US" dirty="0"/>
              <a:t>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首先將整個檔案結構準備好，目前先設定一個主頁</a:t>
            </a:r>
            <a:r>
              <a:rPr lang="en-US" altLang="zh-TW" dirty="0" smtClean="0"/>
              <a:t>(index.html)</a:t>
            </a:r>
            <a:endParaRPr lang="en-US" altLang="zh-TW" dirty="0"/>
          </a:p>
          <a:p>
            <a:r>
              <a:rPr lang="zh-TW" altLang="en-US" dirty="0" smtClean="0"/>
              <a:t>建立兩個資料夾，分別為</a:t>
            </a:r>
            <a:r>
              <a:rPr lang="en-US" altLang="zh-TW" dirty="0" err="1" smtClean="0"/>
              <a:t>css</a:t>
            </a:r>
            <a:r>
              <a:rPr lang="en-US" altLang="zh-TW" dirty="0" smtClean="0"/>
              <a:t> </a:t>
            </a:r>
            <a:r>
              <a:rPr lang="zh-TW" altLang="en-US" dirty="0" smtClean="0"/>
              <a:t>以及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用來存放樣式定義檔以及圖片，檔案架構如下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2238463" y="2641878"/>
            <a:ext cx="6350156" cy="3823486"/>
            <a:chOff x="2282425" y="2791414"/>
            <a:chExt cx="6350156" cy="3823486"/>
          </a:xfrm>
        </p:grpSpPr>
        <p:sp>
          <p:nvSpPr>
            <p:cNvPr id="5" name="矩形 4"/>
            <p:cNvSpPr/>
            <p:nvPr/>
          </p:nvSpPr>
          <p:spPr>
            <a:xfrm>
              <a:off x="4573142" y="2791414"/>
              <a:ext cx="1789235" cy="615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Index.html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830158" y="4779170"/>
              <a:ext cx="1802423" cy="6154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CSS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282425" y="4779170"/>
              <a:ext cx="1802423" cy="6154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img</a:t>
              </a:r>
              <a:endParaRPr lang="zh-TW" altLang="en-US" dirty="0"/>
            </a:p>
          </p:txBody>
        </p:sp>
        <p:cxnSp>
          <p:nvCxnSpPr>
            <p:cNvPr id="9" name="肘形接點 8"/>
            <p:cNvCxnSpPr>
              <a:stCxn id="6" idx="0"/>
              <a:endCxn id="5" idx="2"/>
            </p:cNvCxnSpPr>
            <p:nvPr/>
          </p:nvCxnSpPr>
          <p:spPr>
            <a:xfrm rot="16200000" flipV="1">
              <a:off x="5913418" y="2961218"/>
              <a:ext cx="1372294" cy="22636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/>
            <p:cNvCxnSpPr>
              <a:stCxn id="7" idx="0"/>
              <a:endCxn id="5" idx="2"/>
            </p:cNvCxnSpPr>
            <p:nvPr/>
          </p:nvCxnSpPr>
          <p:spPr>
            <a:xfrm rot="5400000" flipH="1" flipV="1">
              <a:off x="3639551" y="2950962"/>
              <a:ext cx="1372294" cy="22841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843346" y="5999438"/>
              <a:ext cx="1789235" cy="615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Style.css</a:t>
              </a:r>
              <a:endParaRPr lang="zh-TW" altLang="en-US" dirty="0"/>
            </a:p>
          </p:txBody>
        </p:sp>
        <p:cxnSp>
          <p:nvCxnSpPr>
            <p:cNvPr id="35" name="直線接點 34"/>
            <p:cNvCxnSpPr>
              <a:stCxn id="6" idx="2"/>
              <a:endCxn id="33" idx="0"/>
            </p:cNvCxnSpPr>
            <p:nvPr/>
          </p:nvCxnSpPr>
          <p:spPr>
            <a:xfrm>
              <a:off x="7731370" y="5394632"/>
              <a:ext cx="6594" cy="604806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843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Dropdown Menu(</a:t>
            </a:r>
            <a:r>
              <a:rPr lang="zh-TW" altLang="en-US" dirty="0"/>
              <a:t>下拉式選單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Dropdown menu</a:t>
            </a:r>
            <a:r>
              <a:rPr lang="zh-TW" altLang="en-US" dirty="0" smtClean="0"/>
              <a:t>在網頁當中也是一個常使用到的元素之一，更多的應用請參考官網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>
                <a:hlinkClick r:id="rId2"/>
              </a:rPr>
              <a:t>https://bootstrap.hexschool.com/docs/4.0/components/dropdowns/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849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Nav</a:t>
            </a:r>
            <a:r>
              <a:rPr lang="en-US" altLang="zh-TW" dirty="0" smtClean="0"/>
              <a:t>-bar</a:t>
            </a:r>
            <a:r>
              <a:rPr lang="zh-TW" altLang="en-US" dirty="0" smtClean="0"/>
              <a:t>實</a:t>
            </a:r>
            <a:r>
              <a:rPr lang="zh-TW" altLang="en-US" dirty="0"/>
              <a:t>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1167" y="1001886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接下來我們只要將選單程式碼加到網頁檔案當中，適當的</a:t>
            </a:r>
            <a:r>
              <a:rPr lang="zh-TW" altLang="en-US" dirty="0"/>
              <a:t>位置</a:t>
            </a:r>
            <a:r>
              <a:rPr lang="zh-TW" altLang="en-US" dirty="0" smtClean="0"/>
              <a:t>就可以直接使用選單切換網頁了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8" y="2098711"/>
            <a:ext cx="3357562" cy="45555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86" y="1790700"/>
            <a:ext cx="2573839" cy="49366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92933" y="1743064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85984" y="1558398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X(</a:t>
            </a:r>
            <a:r>
              <a:rPr lang="zh-TW" altLang="en-US" dirty="0" smtClean="0"/>
              <a:t>直向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634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作業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綜合練習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0873538" cy="5582406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請建立兩個網頁</a:t>
            </a:r>
            <a:r>
              <a:rPr lang="en-US" altLang="zh-TW" dirty="0" smtClean="0"/>
              <a:t>Pokemon-pokedex.html and Pokemon-Grass.html</a:t>
            </a:r>
          </a:p>
          <a:p>
            <a:r>
              <a:rPr lang="zh-TW" altLang="en-US" dirty="0" smtClean="0"/>
              <a:t>神奇寶貝的部分資料請參考</a:t>
            </a:r>
            <a:r>
              <a:rPr lang="en-US" altLang="zh-TW" dirty="0" smtClean="0"/>
              <a:t>(Pokemon_information.txt)</a:t>
            </a:r>
          </a:p>
          <a:p>
            <a:r>
              <a:rPr lang="zh-TW" altLang="en-US" dirty="0" smtClean="0"/>
              <a:t> 設計需求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共同需求</a:t>
            </a:r>
            <a:endParaRPr lang="en-US" altLang="zh-TW" dirty="0" smtClean="0"/>
          </a:p>
          <a:p>
            <a:pPr lvl="2"/>
            <a:r>
              <a:rPr lang="en-US" altLang="zh-TW" dirty="0"/>
              <a:t>Banner</a:t>
            </a:r>
            <a:r>
              <a:rPr lang="zh-TW" altLang="en-US" dirty="0"/>
              <a:t>上的文字，請垂直、水平置中</a:t>
            </a:r>
            <a:endParaRPr lang="en-US" altLang="zh-TW" dirty="0"/>
          </a:p>
          <a:p>
            <a:pPr lvl="2"/>
            <a:r>
              <a:rPr lang="zh-TW" altLang="en-US" dirty="0"/>
              <a:t>分頁導覽的部分，目前尚無作用，可以先預留，只要格式相同即可</a:t>
            </a:r>
            <a:endParaRPr lang="en-US" altLang="zh-TW" dirty="0"/>
          </a:p>
          <a:p>
            <a:pPr lvl="2"/>
            <a:r>
              <a:rPr lang="zh-TW" altLang="en-US" dirty="0" smtClean="0"/>
              <a:t>在電腦桌面、</a:t>
            </a:r>
            <a:r>
              <a:rPr lang="en-US" altLang="zh-TW" dirty="0" err="1" smtClean="0"/>
              <a:t>ipad</a:t>
            </a:r>
            <a:r>
              <a:rPr lang="en-US" altLang="zh-TW" dirty="0" smtClean="0"/>
              <a:t> Pro</a:t>
            </a:r>
            <a:r>
              <a:rPr lang="zh-TW" altLang="en-US" dirty="0" smtClean="0"/>
              <a:t>模式，</a:t>
            </a:r>
            <a:r>
              <a:rPr lang="en-US" altLang="zh-TW" dirty="0" err="1" smtClean="0"/>
              <a:t>iponeX</a:t>
            </a:r>
            <a:r>
              <a:rPr lang="zh-TW" altLang="en-US" dirty="0" smtClean="0"/>
              <a:t>的模式下，文字的顏色不同，請注意文字不管在甚麼模式下不能蓋住圖片的圖示，文字大小也不可以差異太大。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Navigation Bar:</a:t>
            </a:r>
          </a:p>
          <a:p>
            <a:pPr lvl="2"/>
            <a:r>
              <a:rPr lang="zh-TW" altLang="en-US" dirty="0" smtClean="0"/>
              <a:t>需加入</a:t>
            </a:r>
            <a:r>
              <a:rPr lang="zh-TW" altLang="en-US" dirty="0"/>
              <a:t> 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-bar</a:t>
            </a:r>
            <a:r>
              <a:rPr lang="zh-TW" altLang="en-US" dirty="0" smtClean="0"/>
              <a:t> 切換網頁，</a:t>
            </a:r>
            <a:r>
              <a:rPr lang="en-US" altLang="zh-TW" dirty="0" smtClean="0"/>
              <a:t>Home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sample1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sample3 </a:t>
            </a:r>
            <a:r>
              <a:rPr lang="zh-TW" altLang="en-US" dirty="0" smtClean="0"/>
              <a:t>的作業結果頁面，</a:t>
            </a:r>
            <a:r>
              <a:rPr lang="en-US" altLang="zh-TW" dirty="0" smtClean="0"/>
              <a:t>Movie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sample2 </a:t>
            </a:r>
            <a:r>
              <a:rPr lang="zh-TW" altLang="en-US" dirty="0" smtClean="0"/>
              <a:t>的作業頁結果畫面，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List&gt;All 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</a:t>
            </a:r>
            <a:r>
              <a:rPr lang="zh-TW" altLang="en-US" dirty="0" smtClean="0"/>
              <a:t>：連結到</a:t>
            </a:r>
            <a:r>
              <a:rPr lang="en-US" altLang="zh-TW" dirty="0"/>
              <a:t>Pokemon-pokedex.html</a:t>
            </a:r>
            <a:r>
              <a:rPr lang="zh-TW" altLang="en-US" dirty="0" smtClean="0"/>
              <a:t>的畫面，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List&gt;Grass</a:t>
            </a:r>
            <a:r>
              <a:rPr lang="zh-TW" altLang="en-US" dirty="0" smtClean="0"/>
              <a:t>：連結到</a:t>
            </a:r>
            <a:r>
              <a:rPr lang="en-US" altLang="zh-TW" dirty="0" smtClean="0"/>
              <a:t>Pokemon-Grass.html</a:t>
            </a:r>
            <a:r>
              <a:rPr lang="zh-TW" altLang="en-US" dirty="0" smtClean="0"/>
              <a:t>的畫面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網頁的元件請用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元素組合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技巧提示：這個作業的</a:t>
            </a:r>
            <a:r>
              <a:rPr lang="en-US" altLang="zh-TW" dirty="0" smtClean="0"/>
              <a:t>Banner</a:t>
            </a:r>
            <a:r>
              <a:rPr lang="zh-TW" altLang="en-US" dirty="0" smtClean="0"/>
              <a:t>的部分，會用到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的重疊元素，請到</a:t>
            </a:r>
            <a:r>
              <a:rPr lang="en-US" altLang="zh-TW" dirty="0" smtClean="0"/>
              <a:t>BS4</a:t>
            </a:r>
            <a:r>
              <a:rPr lang="zh-TW" altLang="en-US" dirty="0" smtClean="0"/>
              <a:t>的官網，尋找相關的使用說明。</a:t>
            </a:r>
            <a:endParaRPr lang="en-US" altLang="zh-TW" dirty="0" smtClean="0"/>
          </a:p>
          <a:p>
            <a:pPr lvl="1"/>
            <a:r>
              <a:rPr lang="en-US" altLang="zh-TW" sz="2400" dirty="0" smtClean="0"/>
              <a:t>Pokedex.html</a:t>
            </a:r>
          </a:p>
          <a:p>
            <a:pPr lvl="2"/>
            <a:r>
              <a:rPr lang="zh-TW" altLang="en-US" sz="2400" dirty="0" smtClean="0"/>
              <a:t>請直接參考結果畫面設計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055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綜合練習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0712" y="1154944"/>
            <a:ext cx="11435513" cy="508334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設計需求</a:t>
            </a:r>
            <a:endParaRPr lang="en-US" altLang="zh-TW" dirty="0" smtClean="0"/>
          </a:p>
          <a:p>
            <a:pPr lvl="1"/>
            <a:r>
              <a:rPr lang="zh-TW" altLang="en-US" dirty="0"/>
              <a:t>神奇寶貝資料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(</a:t>
            </a:r>
            <a:r>
              <a:rPr lang="zh-TW" altLang="en-US" dirty="0" smtClean="0"/>
              <a:t>請注意並非只有單一個網頁檔，可用多個網頁檔達成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中間的四個圖示，點</a:t>
            </a:r>
            <a:r>
              <a:rPr lang="zh-TW" altLang="en-US" dirty="0" smtClean="0"/>
              <a:t>到該神奇寶貝時：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網頁內容的介紹會</a:t>
            </a:r>
            <a:r>
              <a:rPr lang="zh-TW" altLang="en-US" dirty="0"/>
              <a:t>切換到該寶可夢的介紹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不管切到任何神奇寶貝，頁面格式</a:t>
            </a:r>
            <a:r>
              <a:rPr lang="zh-TW" altLang="en-US" dirty="0"/>
              <a:t>是一致的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被點到的神奇寶貝</a:t>
            </a:r>
            <a:r>
              <a:rPr lang="zh-TW" altLang="en-US" dirty="0"/>
              <a:t>文字會變成綠色，邊框變成紅色</a:t>
            </a:r>
            <a:endParaRPr lang="en-US" altLang="zh-TW" dirty="0"/>
          </a:p>
          <a:p>
            <a:pPr lvl="2"/>
            <a:r>
              <a:rPr lang="zh-TW" altLang="en-US" dirty="0"/>
              <a:t>分頁導覽的部分，目前尚無作用，可以先預留，只要格式相同即可</a:t>
            </a:r>
            <a:endParaRPr lang="en-US" altLang="zh-TW" dirty="0"/>
          </a:p>
          <a:p>
            <a:pPr lvl="2"/>
            <a:r>
              <a:rPr lang="zh-TW" altLang="en-US" dirty="0" smtClean="0"/>
              <a:t>寶</a:t>
            </a:r>
            <a:r>
              <a:rPr lang="zh-TW" altLang="en-US" dirty="0"/>
              <a:t>可夢資料的部分，文字格式請參照結果畫面顯示</a:t>
            </a:r>
            <a:endParaRPr lang="en-US" altLang="zh-TW" dirty="0"/>
          </a:p>
          <a:p>
            <a:pPr lvl="3"/>
            <a:r>
              <a:rPr lang="zh-TW" altLang="en-US" dirty="0"/>
              <a:t>技巧提示：文字的格式設定可用</a:t>
            </a:r>
            <a:r>
              <a:rPr lang="en-US" altLang="zh-TW" dirty="0"/>
              <a:t>CSS</a:t>
            </a:r>
            <a:r>
              <a:rPr lang="zh-TW" altLang="en-US" dirty="0"/>
              <a:t>透過</a:t>
            </a:r>
            <a:r>
              <a:rPr lang="en-US" altLang="zh-TW" dirty="0"/>
              <a:t>class name</a:t>
            </a:r>
            <a:r>
              <a:rPr lang="zh-TW" altLang="en-US" dirty="0"/>
              <a:t>進行統一的設定，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893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綜合</a:t>
            </a:r>
            <a:r>
              <a:rPr lang="zh-TW" altLang="en-US" dirty="0" smtClean="0"/>
              <a:t>練習</a:t>
            </a:r>
            <a:r>
              <a:rPr lang="en-US" altLang="zh-TW" dirty="0" smtClean="0"/>
              <a:t>(Pokedex.html)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1337997"/>
            <a:ext cx="3800251" cy="52104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21" y="1387590"/>
            <a:ext cx="2956976" cy="167908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259539" y="1075268"/>
            <a:ext cx="13388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下拉式選</a:t>
            </a:r>
            <a:r>
              <a:rPr lang="zh-TW" altLang="en-US" dirty="0"/>
              <a:t>單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930924" y="1021967"/>
            <a:ext cx="14574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Pokedex.html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280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39" y="1195346"/>
            <a:ext cx="3715390" cy="55420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0712" y="107861"/>
            <a:ext cx="11622504" cy="925844"/>
          </a:xfrm>
        </p:spPr>
        <p:txBody>
          <a:bodyPr/>
          <a:lstStyle/>
          <a:p>
            <a:r>
              <a:rPr lang="zh-TW" altLang="en-US" dirty="0"/>
              <a:t>作業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綜合</a:t>
            </a:r>
            <a:r>
              <a:rPr lang="zh-TW" altLang="en-US" dirty="0" smtClean="0"/>
              <a:t>練習</a:t>
            </a:r>
            <a:r>
              <a:rPr lang="en-US" altLang="zh-TW" dirty="0" smtClean="0"/>
              <a:t>(</a:t>
            </a:r>
            <a:r>
              <a:rPr lang="zh-TW" altLang="en-US" dirty="0" smtClean="0"/>
              <a:t>寶可夢結果畫面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96" y="1222127"/>
            <a:ext cx="4343400" cy="50673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12226" y="944734"/>
            <a:ext cx="226215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神奇寶貝的資料畫面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896836" y="970890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頁面架構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1068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參考資料來源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Bootstrap4</a:t>
            </a:r>
            <a:r>
              <a:rPr lang="zh-TW" altLang="en-US" dirty="0" smtClean="0"/>
              <a:t>官方網站：</a:t>
            </a:r>
            <a:r>
              <a:rPr lang="en-US" altLang="zh-TW" dirty="0">
                <a:hlinkClick r:id="rId2"/>
              </a:rPr>
              <a:t> https://getbootstrap.com/</a:t>
            </a:r>
            <a:endParaRPr lang="en-US" altLang="zh-TW" dirty="0" smtClean="0"/>
          </a:p>
          <a:p>
            <a:r>
              <a:rPr lang="zh-TW" altLang="en-US" dirty="0" smtClean="0"/>
              <a:t>六角學院</a:t>
            </a:r>
            <a:r>
              <a:rPr lang="en-US" altLang="zh-TW" dirty="0" smtClean="0"/>
              <a:t>Bootstrap </a:t>
            </a:r>
            <a:r>
              <a:rPr lang="zh-TW" altLang="en-US" dirty="0" smtClean="0"/>
              <a:t>中文網頁：</a:t>
            </a:r>
            <a:r>
              <a:rPr lang="en-US" altLang="zh-TW" dirty="0">
                <a:hlinkClick r:id="rId3"/>
              </a:rPr>
              <a:t> http://bootstrap.hexschool.com/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7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&lt;Head&gt;</a:t>
            </a:r>
            <a:r>
              <a:rPr lang="zh-TW" altLang="en-US" dirty="0" smtClean="0"/>
              <a:t>區塊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修改網頁</a:t>
            </a:r>
            <a:r>
              <a:rPr lang="en-US" altLang="zh-TW" dirty="0" smtClean="0"/>
              <a:t>Title</a:t>
            </a:r>
            <a:r>
              <a:rPr lang="zh-TW" altLang="en-US" dirty="0" smtClean="0"/>
              <a:t>的文字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資料夾下的</a:t>
            </a:r>
            <a:r>
              <a:rPr lang="en-US" altLang="zh-TW" dirty="0" smtClean="0"/>
              <a:t>style.css</a:t>
            </a:r>
            <a:r>
              <a:rPr lang="zh-TW" altLang="en-US" dirty="0" smtClean="0"/>
              <a:t>引入網頁當中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Bootstrap</a:t>
            </a:r>
            <a:r>
              <a:rPr lang="zh-TW" altLang="en-US" dirty="0" smtClean="0"/>
              <a:t>程式碼引入網頁當中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7" y="2694842"/>
            <a:ext cx="10048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Part1</a:t>
            </a:r>
            <a:r>
              <a:rPr lang="zh-TW" altLang="en-US" dirty="0" smtClean="0"/>
              <a:t>：網頁</a:t>
            </a:r>
            <a:r>
              <a:rPr lang="zh-TW" altLang="en-US" dirty="0"/>
              <a:t>標題</a:t>
            </a:r>
            <a:r>
              <a:rPr lang="en-US" altLang="zh-TW" dirty="0"/>
              <a:t>Banner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25445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header</a:t>
            </a:r>
            <a:r>
              <a:rPr lang="zh-TW" altLang="en-US" dirty="0" smtClean="0"/>
              <a:t>標籤，將</a:t>
            </a:r>
            <a:r>
              <a:rPr lang="en-US" altLang="zh-TW" dirty="0" smtClean="0"/>
              <a:t>header</a:t>
            </a:r>
            <a:r>
              <a:rPr lang="zh-TW" altLang="en-US" dirty="0" smtClean="0"/>
              <a:t>標籤視為是</a:t>
            </a:r>
            <a:r>
              <a:rPr lang="en-US" altLang="zh-TW" dirty="0" smtClean="0"/>
              <a:t>banner</a:t>
            </a:r>
            <a:r>
              <a:rPr lang="zh-TW" altLang="en-US" dirty="0" smtClean="0"/>
              <a:t>的區塊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header</a:t>
            </a:r>
            <a:r>
              <a:rPr lang="zh-TW" altLang="en-US" dirty="0" smtClean="0"/>
              <a:t>當中套用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標籤引入</a:t>
            </a:r>
            <a:r>
              <a:rPr lang="en-US" altLang="zh-TW" dirty="0" smtClean="0"/>
              <a:t>banner</a:t>
            </a:r>
            <a:r>
              <a:rPr lang="zh-TW" altLang="en-US" dirty="0" smtClean="0"/>
              <a:t>的圖片</a:t>
            </a:r>
            <a:endParaRPr lang="en-US" altLang="zh-TW" dirty="0" smtClean="0"/>
          </a:p>
          <a:p>
            <a:r>
              <a:rPr lang="zh-TW" altLang="en-US" dirty="0" smtClean="0"/>
              <a:t>為了讓</a:t>
            </a:r>
            <a:r>
              <a:rPr lang="en-US" altLang="zh-TW" dirty="0" smtClean="0"/>
              <a:t>banner</a:t>
            </a:r>
            <a:r>
              <a:rPr lang="zh-TW" altLang="en-US" dirty="0" smtClean="0"/>
              <a:t>有</a:t>
            </a:r>
            <a:r>
              <a:rPr lang="en-US" altLang="zh-TW" dirty="0" smtClean="0"/>
              <a:t>RWD</a:t>
            </a:r>
            <a:r>
              <a:rPr lang="zh-TW" altLang="en-US" dirty="0" smtClean="0"/>
              <a:t>的效果，因此加入</a:t>
            </a:r>
            <a:r>
              <a:rPr lang="en-US" altLang="zh-TW" dirty="0" smtClean="0"/>
              <a:t>class = “</a:t>
            </a:r>
            <a:r>
              <a:rPr lang="en-US" altLang="zh-TW" dirty="0" err="1" smtClean="0">
                <a:solidFill>
                  <a:srgbClr val="FFFF00"/>
                </a:solidFill>
              </a:rPr>
              <a:t>img</a:t>
            </a:r>
            <a:r>
              <a:rPr lang="en-US" altLang="zh-TW" dirty="0" smtClean="0">
                <a:solidFill>
                  <a:srgbClr val="FFFF00"/>
                </a:solidFill>
              </a:rPr>
              <a:t>-fluid”</a:t>
            </a:r>
          </a:p>
          <a:p>
            <a:r>
              <a:rPr lang="zh-TW" altLang="en-US" dirty="0" smtClean="0">
                <a:solidFill>
                  <a:srgbClr val="FFFF00"/>
                </a:solidFill>
              </a:rPr>
              <a:t> </a:t>
            </a:r>
            <a:r>
              <a:rPr lang="zh-TW" altLang="en-US" dirty="0" smtClean="0"/>
              <a:t>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設定，定義</a:t>
            </a:r>
            <a:r>
              <a:rPr lang="en-US" altLang="zh-TW" dirty="0" smtClean="0"/>
              <a:t>banner</a:t>
            </a:r>
            <a:r>
              <a:rPr lang="zh-TW" altLang="en-US" dirty="0" smtClean="0"/>
              <a:t>的寬度以及與下方內容的距離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730494" y="2767309"/>
            <a:ext cx="8048625" cy="1202737"/>
            <a:chOff x="730494" y="3009356"/>
            <a:chExt cx="8048625" cy="120273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494" y="3011943"/>
              <a:ext cx="8048625" cy="120015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8043020" y="3009356"/>
              <a:ext cx="736099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HTML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30494" y="4142767"/>
            <a:ext cx="3061609" cy="2522301"/>
            <a:chOff x="730494" y="4298585"/>
            <a:chExt cx="3061609" cy="252230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494" y="4298585"/>
              <a:ext cx="3061609" cy="2522301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272409" y="4298585"/>
              <a:ext cx="5196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CSS</a:t>
              </a:r>
              <a:endParaRPr lang="zh-TW" altLang="en-US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4129454" y="5403918"/>
            <a:ext cx="5928946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本網頁設計因為不想填滿整個版面，故在</a:t>
            </a:r>
            <a:r>
              <a:rPr lang="en-US" altLang="zh-TW" dirty="0" smtClean="0"/>
              <a:t>Body</a:t>
            </a:r>
            <a:r>
              <a:rPr lang="zh-TW" altLang="en-US" dirty="0" smtClean="0"/>
              <a:t>上動手腳，讓整個畫面的寬度約使用</a:t>
            </a:r>
            <a:r>
              <a:rPr lang="en-US" altLang="zh-TW" dirty="0" smtClean="0"/>
              <a:t>98%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70572"/>
            <a:ext cx="5184531" cy="12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9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Part2:</a:t>
            </a:r>
            <a:r>
              <a:rPr lang="zh-TW" altLang="en-US" dirty="0" smtClean="0"/>
              <a:t>網頁</a:t>
            </a:r>
            <a:r>
              <a:rPr lang="zh-TW" altLang="en-US" dirty="0"/>
              <a:t>主標語</a:t>
            </a:r>
            <a:r>
              <a:rPr lang="en-US" altLang="zh-TW" dirty="0"/>
              <a:t>(Slogan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標籤，並定義</a:t>
            </a:r>
            <a:r>
              <a:rPr lang="en-US" altLang="zh-TW" dirty="0" smtClean="0"/>
              <a:t>Class </a:t>
            </a:r>
            <a:r>
              <a:rPr lang="zh-TW" altLang="en-US" dirty="0" smtClean="0"/>
              <a:t>為</a:t>
            </a:r>
            <a:r>
              <a:rPr lang="en-US" altLang="zh-TW" dirty="0" smtClean="0"/>
              <a:t>Slogan</a:t>
            </a:r>
          </a:p>
          <a:p>
            <a:r>
              <a:rPr lang="zh-TW" altLang="en-US" dirty="0" smtClean="0"/>
              <a:t>文字樣式定義：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bg</a:t>
            </a:r>
            <a:r>
              <a:rPr lang="en-US" altLang="zh-TW" dirty="0" smtClean="0"/>
              <a:t>-success </a:t>
            </a:r>
            <a:r>
              <a:rPr lang="zh-TW" altLang="en-US" dirty="0" smtClean="0"/>
              <a:t>設定 背景顏色，透過 </a:t>
            </a:r>
            <a:r>
              <a:rPr lang="en-US" altLang="zh-TW" dirty="0" smtClean="0"/>
              <a:t>.text-white</a:t>
            </a:r>
            <a:r>
              <a:rPr lang="zh-TW" altLang="en-US" dirty="0" smtClean="0"/>
              <a:t>定義文字的顏色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標籤上，採用</a:t>
            </a:r>
            <a:r>
              <a:rPr lang="en-US" altLang="zh-TW" dirty="0" smtClean="0"/>
              <a:t>justify-content-center</a:t>
            </a:r>
            <a:r>
              <a:rPr lang="zh-TW" altLang="en-US" dirty="0" smtClean="0"/>
              <a:t>讓文字呈現水平置中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h3</a:t>
            </a:r>
            <a:r>
              <a:rPr lang="zh-TW" altLang="en-US" dirty="0" smtClean="0"/>
              <a:t>的文字標籤，採用</a:t>
            </a:r>
            <a:r>
              <a:rPr lang="en-US" altLang="zh-TW" dirty="0" smtClean="0"/>
              <a:t>align-self-center</a:t>
            </a:r>
            <a:r>
              <a:rPr lang="zh-TW" altLang="en-US" dirty="0" smtClean="0"/>
              <a:t>，讓文字可水平置中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當中，定義</a:t>
            </a:r>
            <a:r>
              <a:rPr lang="en-US" altLang="zh-TW" dirty="0" smtClean="0"/>
              <a:t>slogan</a:t>
            </a:r>
            <a:r>
              <a:rPr lang="zh-TW" altLang="en-US" dirty="0" smtClean="0"/>
              <a:t> 文字的內邊距以及整個</a:t>
            </a:r>
            <a:r>
              <a:rPr lang="en-US" altLang="zh-TW" dirty="0" smtClean="0"/>
              <a:t>slogan</a:t>
            </a:r>
            <a:r>
              <a:rPr lang="zh-TW" altLang="en-US" dirty="0" smtClean="0"/>
              <a:t>的高度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98" y="5088740"/>
            <a:ext cx="2676525" cy="1295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98" y="4021416"/>
            <a:ext cx="9934575" cy="9048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456874" y="3858967"/>
            <a:ext cx="7360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HTML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415229" y="5088740"/>
            <a:ext cx="51969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CSS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2380" t="-1844" r="15646" b="1957"/>
          <a:stretch/>
        </p:blipFill>
        <p:spPr>
          <a:xfrm>
            <a:off x="4560277" y="6056730"/>
            <a:ext cx="7447085" cy="4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29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_2019_Bootstrap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A3B1343D-4BBC-46B7-924B-CE3302A743DA}" vid="{D48A2446-10A2-493A-808C-6C1E68725274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1.xml><?xml version="1.0" encoding="utf-8"?>
<a:theme xmlns:a="http://schemas.openxmlformats.org/drawingml/2006/main" name="2_NPUST_2019_Bootstrap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A3B1343D-4BBC-46B7-924B-CE3302A743DA}" vid="{D48A2446-10A2-493A-808C-6C1E68725274}"/>
    </a:ext>
  </a:extLst>
</a:theme>
</file>

<file path=ppt/theme/theme12.xml><?xml version="1.0" encoding="utf-8"?>
<a:theme xmlns:a="http://schemas.openxmlformats.org/drawingml/2006/main" name="3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13.xml><?xml version="1.0" encoding="utf-8"?>
<a:theme xmlns:a="http://schemas.openxmlformats.org/drawingml/2006/main" name="3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14.xml><?xml version="1.0" encoding="utf-8"?>
<a:theme xmlns:a="http://schemas.openxmlformats.org/drawingml/2006/main" name="3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15.xml><?xml version="1.0" encoding="utf-8"?>
<a:theme xmlns:a="http://schemas.openxmlformats.org/drawingml/2006/main" name="2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6.xml><?xml version="1.0" encoding="utf-8"?>
<a:theme xmlns:a="http://schemas.openxmlformats.org/drawingml/2006/main" name="3_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17.xml><?xml version="1.0" encoding="utf-8"?>
<a:theme xmlns:a="http://schemas.openxmlformats.org/drawingml/2006/main" name="4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18.xml><?xml version="1.0" encoding="utf-8"?>
<a:theme xmlns:a="http://schemas.openxmlformats.org/drawingml/2006/main" name="4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19.xml><?xml version="1.0" encoding="utf-8"?>
<a:theme xmlns:a="http://schemas.openxmlformats.org/drawingml/2006/main" name="4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20.xml><?xml version="1.0" encoding="utf-8"?>
<a:theme xmlns:a="http://schemas.openxmlformats.org/drawingml/2006/main" name="3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1.xml><?xml version="1.0" encoding="utf-8"?>
<a:theme xmlns:a="http://schemas.openxmlformats.org/drawingml/2006/main" name="4_NPUST_2019_Bootstrap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950277DE-D21C-4224-BEE4-20EBB3F130D0}" vid="{69A28A7B-D5CE-450C-9852-3CC859DB7CD2}"/>
    </a:ext>
  </a:extLst>
</a:theme>
</file>

<file path=ppt/theme/theme22.xml><?xml version="1.0" encoding="utf-8"?>
<a:theme xmlns:a="http://schemas.openxmlformats.org/drawingml/2006/main" name="5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23.xml><?xml version="1.0" encoding="utf-8"?>
<a:theme xmlns:a="http://schemas.openxmlformats.org/drawingml/2006/main" name="5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24.xml><?xml version="1.0" encoding="utf-8"?>
<a:theme xmlns:a="http://schemas.openxmlformats.org/drawingml/2006/main" name="5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25.xml><?xml version="1.0" encoding="utf-8"?>
<a:theme xmlns:a="http://schemas.openxmlformats.org/drawingml/2006/main" name="4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6.xml><?xml version="1.0" encoding="utf-8"?>
<a:theme xmlns:a="http://schemas.openxmlformats.org/drawingml/2006/main" name="5_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27.xml><?xml version="1.0" encoding="utf-8"?>
<a:theme xmlns:a="http://schemas.openxmlformats.org/drawingml/2006/main" name="6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28.xml><?xml version="1.0" encoding="utf-8"?>
<a:theme xmlns:a="http://schemas.openxmlformats.org/drawingml/2006/main" name="6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29.xml><?xml version="1.0" encoding="utf-8"?>
<a:theme xmlns:a="http://schemas.openxmlformats.org/drawingml/2006/main" name="6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30.xml><?xml version="1.0" encoding="utf-8"?>
<a:theme xmlns:a="http://schemas.openxmlformats.org/drawingml/2006/main" name="5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1_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NPUST_2019_Bootstrap</Template>
  <TotalTime>10796</TotalTime>
  <Words>5077</Words>
  <Application>Microsoft Office PowerPoint</Application>
  <PresentationFormat>寬螢幕</PresentationFormat>
  <Paragraphs>930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30</vt:i4>
      </vt:variant>
      <vt:variant>
        <vt:lpstr>投影片標題</vt:lpstr>
      </vt:variant>
      <vt:variant>
        <vt:i4>66</vt:i4>
      </vt:variant>
    </vt:vector>
  </HeadingPairs>
  <TitlesOfParts>
    <vt:vector size="107" baseType="lpstr">
      <vt:lpstr>-apple-system</vt:lpstr>
      <vt:lpstr>Arial Unicode MS</vt:lpstr>
      <vt:lpstr>SFMono-Regular</vt:lpstr>
      <vt:lpstr>微軟正黑體</vt:lpstr>
      <vt:lpstr>新細明體</vt:lpstr>
      <vt:lpstr>Arial</vt:lpstr>
      <vt:lpstr>Arial Black</vt:lpstr>
      <vt:lpstr>Bookman Old Style</vt:lpstr>
      <vt:lpstr>Calibri</vt:lpstr>
      <vt:lpstr>Consolas</vt:lpstr>
      <vt:lpstr>Rockwell</vt:lpstr>
      <vt:lpstr>NPUST_2019_Bootstrap</vt:lpstr>
      <vt:lpstr>1_NPUST2018</vt:lpstr>
      <vt:lpstr>1_NPUST_2018</vt:lpstr>
      <vt:lpstr>1_NPUST_201811</vt:lpstr>
      <vt:lpstr>Damask</vt:lpstr>
      <vt:lpstr>1_NPUST_2019_Bootstrap</vt:lpstr>
      <vt:lpstr>2_NPUST2018</vt:lpstr>
      <vt:lpstr>2_NPUST_2018</vt:lpstr>
      <vt:lpstr>2_NPUST_201811</vt:lpstr>
      <vt:lpstr>1_Damask</vt:lpstr>
      <vt:lpstr>2_NPUST_2019_Bootstrap</vt:lpstr>
      <vt:lpstr>3_NPUST2018</vt:lpstr>
      <vt:lpstr>3_NPUST_2018</vt:lpstr>
      <vt:lpstr>3_NPUST_201811</vt:lpstr>
      <vt:lpstr>2_Damask</vt:lpstr>
      <vt:lpstr>3_NPUST_2019_Bootstrap</vt:lpstr>
      <vt:lpstr>4_NPUST2018</vt:lpstr>
      <vt:lpstr>4_NPUST_2018</vt:lpstr>
      <vt:lpstr>4_NPUST_201811</vt:lpstr>
      <vt:lpstr>3_Damask</vt:lpstr>
      <vt:lpstr>4_NPUST_2019_Bootstrap</vt:lpstr>
      <vt:lpstr>5_NPUST2018</vt:lpstr>
      <vt:lpstr>5_NPUST_2018</vt:lpstr>
      <vt:lpstr>5_NPUST_201811</vt:lpstr>
      <vt:lpstr>4_Damask</vt:lpstr>
      <vt:lpstr>5_NPUST_2019_Bootstrap</vt:lpstr>
      <vt:lpstr>6_NPUST2018</vt:lpstr>
      <vt:lpstr>6_NPUST_2018</vt:lpstr>
      <vt:lpstr>6_NPUST_201811</vt:lpstr>
      <vt:lpstr>5_Damask</vt:lpstr>
      <vt:lpstr>網頁佈局與基礎CSS樣式應用</vt:lpstr>
      <vt:lpstr>Sample1 - 網頁佈局與基礎CSS樣式應用</vt:lpstr>
      <vt:lpstr>寫在開始之前</vt:lpstr>
      <vt:lpstr>示範網頁</vt:lpstr>
      <vt:lpstr>設計概述</vt:lpstr>
      <vt:lpstr>事前準備</vt:lpstr>
      <vt:lpstr>&lt;Head&gt;區塊</vt:lpstr>
      <vt:lpstr>Part1：網頁標題Banner</vt:lpstr>
      <vt:lpstr>Part2:網頁主標語(Slogan)</vt:lpstr>
      <vt:lpstr>Part2:網頁主標語(Slogan)</vt:lpstr>
      <vt:lpstr>Part3：項目說明</vt:lpstr>
      <vt:lpstr>Part3：項目說明</vt:lpstr>
      <vt:lpstr>Part4:分類介紹</vt:lpstr>
      <vt:lpstr>Part4:分類介紹-分類標題</vt:lpstr>
      <vt:lpstr>Part4:分類介紹-分類內容</vt:lpstr>
      <vt:lpstr>Part4:分類介紹-分類內容</vt:lpstr>
      <vt:lpstr>Part4:分類介紹-分類內容</vt:lpstr>
      <vt:lpstr>Part4:分類介紹-分類內容</vt:lpstr>
      <vt:lpstr>頁腳設定</vt:lpstr>
      <vt:lpstr>畫面結果</vt:lpstr>
      <vt:lpstr>Sample2 - 崁入影片(embed video)</vt:lpstr>
      <vt:lpstr>示範網頁</vt:lpstr>
      <vt:lpstr>設計概述</vt:lpstr>
      <vt:lpstr>崁入影片</vt:lpstr>
      <vt:lpstr>崁入影片(影片比例設定)</vt:lpstr>
      <vt:lpstr>崁入影片(影片比例設定)</vt:lpstr>
      <vt:lpstr>崁入影片</vt:lpstr>
      <vt:lpstr>崁入影片</vt:lpstr>
      <vt:lpstr>崁入影片-程式說明</vt:lpstr>
      <vt:lpstr>崁入影片(設計技巧)</vt:lpstr>
      <vt:lpstr>作業 1 - 崁入影片與格式設定</vt:lpstr>
      <vt:lpstr>Sample 3 – Card and List group</vt:lpstr>
      <vt:lpstr>設計概述</vt:lpstr>
      <vt:lpstr>Card元件</vt:lpstr>
      <vt:lpstr>Card</vt:lpstr>
      <vt:lpstr>Card-基本架構</vt:lpstr>
      <vt:lpstr>Card-Card group</vt:lpstr>
      <vt:lpstr>Card-Over layp</vt:lpstr>
      <vt:lpstr>Card-list 元素</vt:lpstr>
      <vt:lpstr>Card-list group 元素</vt:lpstr>
      <vt:lpstr>實作練習</vt:lpstr>
      <vt:lpstr>Card實作</vt:lpstr>
      <vt:lpstr>Card</vt:lpstr>
      <vt:lpstr>Card</vt:lpstr>
      <vt:lpstr>作業 - Card 應用練習</vt:lpstr>
      <vt:lpstr>Sample4 – 導覽列 and Drop down Menu</vt:lpstr>
      <vt:lpstr>設計概述</vt:lpstr>
      <vt:lpstr>導覽列 - Nav-bar</vt:lpstr>
      <vt:lpstr>導覽列 - Nav-bar</vt:lpstr>
      <vt:lpstr>導覽列 - Nav-bar</vt:lpstr>
      <vt:lpstr>導覽列 - Nav-bar</vt:lpstr>
      <vt:lpstr>導覽列 - Nav-bar</vt:lpstr>
      <vt:lpstr>導覽列 – breadcrumb(麵包屑)</vt:lpstr>
      <vt:lpstr>Pagination(分頁導覽)</vt:lpstr>
      <vt:lpstr>Pagination(分頁導覽)</vt:lpstr>
      <vt:lpstr>Pagination(分頁導覽)</vt:lpstr>
      <vt:lpstr>Dropdown Menu(下拉式選單)</vt:lpstr>
      <vt:lpstr>Dropdown Menu(下拉式選單)</vt:lpstr>
      <vt:lpstr>Dropdown Menu(下拉式選單)</vt:lpstr>
      <vt:lpstr>Dropdown Menu(下拉式選單)</vt:lpstr>
      <vt:lpstr>Nav-bar實作</vt:lpstr>
      <vt:lpstr>作業 3 – 綜合練習</vt:lpstr>
      <vt:lpstr>作業 3 – 綜合練習</vt:lpstr>
      <vt:lpstr>作業 3 – 綜合練習(Pokedex.html)</vt:lpstr>
      <vt:lpstr>作業 3 – 綜合練習(寶可夢結果畫面)</vt:lpstr>
      <vt:lpstr>參考資料來源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</dc:creator>
  <cp:lastModifiedBy>jo</cp:lastModifiedBy>
  <cp:revision>114</cp:revision>
  <dcterms:created xsi:type="dcterms:W3CDTF">2019-05-21T05:46:49Z</dcterms:created>
  <dcterms:modified xsi:type="dcterms:W3CDTF">2019-05-29T14:18:08Z</dcterms:modified>
</cp:coreProperties>
</file>